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3" r:id="rId3"/>
    <p:sldId id="264" r:id="rId4"/>
    <p:sldId id="278" r:id="rId5"/>
    <p:sldId id="282" r:id="rId6"/>
    <p:sldId id="267" r:id="rId7"/>
    <p:sldId id="268" r:id="rId8"/>
    <p:sldId id="269" r:id="rId9"/>
    <p:sldId id="270" r:id="rId10"/>
    <p:sldId id="280" r:id="rId11"/>
    <p:sldId id="281" r:id="rId12"/>
    <p:sldId id="279" r:id="rId13"/>
    <p:sldId id="284" r:id="rId14"/>
    <p:sldId id="262" r:id="rId15"/>
    <p:sldId id="263" r:id="rId16"/>
    <p:sldId id="271" r:id="rId17"/>
    <p:sldId id="273" r:id="rId18"/>
    <p:sldId id="285" r:id="rId19"/>
    <p:sldId id="272"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D5FEA41-2CB3-43BA-8432-6E168C8A417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D5FEA41-2CB3-43BA-8432-6E168C8A417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D5FEA41-2CB3-43BA-8432-6E168C8A417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D5FEA41-2CB3-43BA-8432-6E168C8A417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7D5FEA41-2CB3-43BA-8432-6E168C8A417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D5FEA41-2CB3-43BA-8432-6E168C8A417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D5FEA41-2CB3-43BA-8432-6E168C8A417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D5FEA41-2CB3-43BA-8432-6E168C8A417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FEA41-2CB3-43BA-8432-6E168C8A417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7D5FEA41-2CB3-43BA-8432-6E168C8A417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7D5FEA41-2CB3-43BA-8432-6E168C8A417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95FB1-B719-44F6-B63C-970C0194EEB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FEA41-2CB3-43BA-8432-6E168C8A4178}"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95FB1-B719-44F6-B63C-970C0194EEB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rsethura@cox.smu.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2" Type="http://schemas.openxmlformats.org/officeDocument/2006/relationships/slideLayout" Target="../slideLayouts/slideLayout1.xml"/><Relationship Id="rId11" Type="http://schemas.openxmlformats.org/officeDocument/2006/relationships/image" Target="../media/image16.jpeg"/><Relationship Id="rId10" Type="http://schemas.openxmlformats.org/officeDocument/2006/relationships/image" Target="../media/image15.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3.jpe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hyperlink" Target="http://www.chaartfoundation.org/" TargetMode="Externa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jpeg"/><Relationship Id="rId14" Type="http://schemas.openxmlformats.org/officeDocument/2006/relationships/slideLayout" Target="../slideLayouts/slideLayout1.xml"/><Relationship Id="rId13" Type="http://schemas.openxmlformats.org/officeDocument/2006/relationships/image" Target="../media/image39.png"/><Relationship Id="rId12" Type="http://schemas.openxmlformats.org/officeDocument/2006/relationships/image" Target="../media/image38.jpeg"/><Relationship Id="rId11" Type="http://schemas.openxmlformats.org/officeDocument/2006/relationships/image" Target="../media/image37.jpeg"/><Relationship Id="rId10" Type="http://schemas.openxmlformats.org/officeDocument/2006/relationships/image" Target="../media/image36.pn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7.jpeg"/><Relationship Id="rId7" Type="http://schemas.openxmlformats.org/officeDocument/2006/relationships/image" Target="../media/image46.jpeg"/><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06085" y="1508300"/>
            <a:ext cx="11979830" cy="323975"/>
            <a:chOff x="42426" y="159387"/>
            <a:chExt cx="11979830" cy="323975"/>
          </a:xfrm>
        </p:grpSpPr>
        <p:sp>
          <p:nvSpPr>
            <p:cNvPr id="17" name="TextBox 16"/>
            <p:cNvSpPr txBox="1"/>
            <p:nvPr/>
          </p:nvSpPr>
          <p:spPr>
            <a:xfrm>
              <a:off x="5278657" y="163264"/>
              <a:ext cx="811763" cy="307777"/>
            </a:xfrm>
            <a:prstGeom prst="rect">
              <a:avLst/>
            </a:prstGeom>
            <a:solidFill>
              <a:schemeClr val="accent4"/>
            </a:solidFill>
          </p:spPr>
          <p:txBody>
            <a:bodyPr wrap="square" rtlCol="0">
              <a:spAutoFit/>
            </a:bodyPr>
            <a:lstStyle/>
            <a:p>
              <a:r>
                <a:rPr lang="en-US" sz="1400" dirty="0"/>
                <a:t>Awards</a:t>
              </a:r>
              <a:endParaRPr lang="en-US" sz="1400" dirty="0"/>
            </a:p>
          </p:txBody>
        </p:sp>
        <p:sp>
          <p:nvSpPr>
            <p:cNvPr id="18" name="TextBox 17"/>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19" name="TextBox 18"/>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0" name="TextBox 19"/>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33" name="TextBox 32"/>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35" name="TextBox 34"/>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36" name="TextBox 35"/>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37" name="TextBox 36"/>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38" name="TextBox 37"/>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9" name="TextBox 38"/>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40" name="TextBox 39"/>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41" name="TextBox 40"/>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
        <p:nvSpPr>
          <p:cNvPr id="3" name="Rectangle 2"/>
          <p:cNvSpPr/>
          <p:nvPr/>
        </p:nvSpPr>
        <p:spPr>
          <a:xfrm>
            <a:off x="2636538" y="123305"/>
            <a:ext cx="6096000" cy="1384995"/>
          </a:xfrm>
          <a:prstGeom prst="rect">
            <a:avLst/>
          </a:prstGeom>
        </p:spPr>
        <p:txBody>
          <a:bodyPr>
            <a:spAutoFit/>
          </a:bodyPr>
          <a:lstStyle/>
          <a:p>
            <a:pPr algn="ctr"/>
            <a:r>
              <a:rPr lang="en-US" b="1" dirty="0"/>
              <a:t>Hello, I’m Dr. Raj Sethuraman</a:t>
            </a:r>
            <a:endParaRPr lang="en-US" b="1" dirty="0"/>
          </a:p>
          <a:p>
            <a:pPr algn="ctr"/>
            <a:r>
              <a:rPr lang="en-US" sz="1400" dirty="0"/>
              <a:t>Professor and Harold Simmons Chair in Marketing </a:t>
            </a:r>
            <a:br>
              <a:rPr lang="en-US" sz="1400" dirty="0"/>
            </a:br>
            <a:r>
              <a:rPr lang="en-US" sz="1400" dirty="0"/>
              <a:t>SMU-Cox School of Business </a:t>
            </a:r>
            <a:br>
              <a:rPr lang="en-US" sz="1400" dirty="0"/>
            </a:br>
            <a:r>
              <a:rPr lang="en-US" sz="1400" dirty="0"/>
              <a:t>Dallas, Texas, USA</a:t>
            </a:r>
            <a:endParaRPr lang="en-US" sz="1400" dirty="0"/>
          </a:p>
          <a:p>
            <a:pPr algn="ctr"/>
            <a:r>
              <a:rPr lang="en-US" sz="1200" dirty="0"/>
              <a:t>If you wish to contact me, please send an email to</a:t>
            </a:r>
            <a:endParaRPr lang="en-US" sz="1200" dirty="0"/>
          </a:p>
          <a:p>
            <a:pPr algn="ctr"/>
            <a:r>
              <a:rPr lang="en-US" sz="1200" dirty="0">
                <a:solidFill>
                  <a:srgbClr val="11DB4E"/>
                </a:solidFill>
                <a:hlinkClick r:id="rId1"/>
              </a:rPr>
              <a:t>rsethura@cox.smu.edu</a:t>
            </a:r>
            <a:endParaRPr lang="en-US" sz="1200" dirty="0"/>
          </a:p>
        </p:txBody>
      </p:sp>
      <p:sp>
        <p:nvSpPr>
          <p:cNvPr id="42" name="TextBox 41"/>
          <p:cNvSpPr txBox="1"/>
          <p:nvPr/>
        </p:nvSpPr>
        <p:spPr>
          <a:xfrm>
            <a:off x="4140265" y="3020037"/>
            <a:ext cx="3451763" cy="938719"/>
          </a:xfrm>
          <a:prstGeom prst="rect">
            <a:avLst/>
          </a:prstGeom>
          <a:noFill/>
          <a:ln>
            <a:solidFill>
              <a:schemeClr val="tx1"/>
            </a:solidFill>
          </a:ln>
        </p:spPr>
        <p:txBody>
          <a:bodyPr wrap="square" rtlCol="0">
            <a:spAutoFit/>
          </a:bodyPr>
          <a:lstStyle/>
          <a:p>
            <a:r>
              <a:rPr lang="en-US" sz="1100" u="sng" dirty="0"/>
              <a:t>Comments for web designer</a:t>
            </a:r>
            <a:r>
              <a:rPr lang="en-US" sz="1100" dirty="0"/>
              <a:t>:</a:t>
            </a:r>
            <a:endParaRPr lang="en-US" sz="1100" dirty="0"/>
          </a:p>
          <a:p>
            <a:pPr marL="171450" indent="-171450">
              <a:buFont typeface="Arial" panose="020B0604020202020204" pitchFamily="34" charset="0"/>
              <a:buChar char="•"/>
            </a:pPr>
            <a:r>
              <a:rPr lang="en-US" sz="1100" dirty="0"/>
              <a:t>This is only the top banner (brown) part that goes on every page. Change as above and squish so it is not too tall.</a:t>
            </a:r>
            <a:endParaRPr lang="en-US" sz="1100" dirty="0"/>
          </a:p>
          <a:p>
            <a:pPr marL="171450" indent="-171450">
              <a:buFont typeface="Arial" panose="020B0604020202020204" pitchFamily="34" charset="0"/>
              <a:buChar char="•"/>
            </a:pPr>
            <a:r>
              <a:rPr lang="en-US" sz="1100" dirty="0"/>
              <a:t>Add/modify/rearrange the page tabs as above. </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08252" y="689529"/>
            <a:ext cx="11279077" cy="461665"/>
          </a:xfrm>
          <a:prstGeom prst="rect">
            <a:avLst/>
          </a:prstGeom>
          <a:noFill/>
        </p:spPr>
        <p:txBody>
          <a:bodyPr wrap="square" rtlCol="0">
            <a:spAutoFit/>
          </a:bodyPr>
          <a:lstStyle/>
          <a:p>
            <a:r>
              <a:rPr lang="en-US" sz="1200" dirty="0"/>
              <a:t>Besides being a member of numerous college committees and a reviewer for several academic journals, I was fortunate to lead the marketing department as chairperson for 11 years (2008-19) and the Journal of Retailing as its editor-in-chief for 5 years (2017-22). Key service assignments are listed below:</a:t>
            </a:r>
            <a:endParaRPr lang="en-US" sz="1200" dirty="0"/>
          </a:p>
        </p:txBody>
      </p:sp>
      <p:sp>
        <p:nvSpPr>
          <p:cNvPr id="19" name="TextBox 18"/>
          <p:cNvSpPr txBox="1"/>
          <p:nvPr/>
        </p:nvSpPr>
        <p:spPr>
          <a:xfrm>
            <a:off x="3354730" y="6049289"/>
            <a:ext cx="5842550" cy="600164"/>
          </a:xfrm>
          <a:prstGeom prst="rect">
            <a:avLst/>
          </a:prstGeom>
          <a:noFill/>
          <a:ln>
            <a:solidFill>
              <a:schemeClr val="tx1"/>
            </a:solidFill>
          </a:ln>
        </p:spPr>
        <p:txBody>
          <a:bodyPr wrap="square" rtlCol="0">
            <a:spAutoFit/>
          </a:bodyPr>
          <a:lstStyle/>
          <a:p>
            <a:r>
              <a:rPr lang="en-US" sz="1100" u="sng" dirty="0"/>
              <a:t>Comments for web designer</a:t>
            </a:r>
            <a:r>
              <a:rPr lang="en-US" sz="1100" dirty="0"/>
              <a:t>:</a:t>
            </a:r>
            <a:endParaRPr lang="en-US" sz="1100" dirty="0"/>
          </a:p>
          <a:p>
            <a:pPr marL="171450" indent="-171450">
              <a:buFont typeface="Arial" panose="020B0604020202020204" pitchFamily="34" charset="0"/>
              <a:buChar char="•"/>
            </a:pPr>
            <a:r>
              <a:rPr lang="en-US" sz="1100" dirty="0"/>
              <a:t>Use above content</a:t>
            </a:r>
            <a:endParaRPr lang="en-US" sz="1100" dirty="0"/>
          </a:p>
          <a:p>
            <a:pPr marL="171450" indent="-171450">
              <a:buFont typeface="Arial" panose="020B0604020202020204" pitchFamily="34" charset="0"/>
              <a:buChar char="•"/>
            </a:pPr>
            <a:r>
              <a:rPr lang="en-US" sz="1100" dirty="0"/>
              <a:t>Place good photos on the side with the indicated caption. What you see are just placeholders.</a:t>
            </a:r>
            <a:endParaRPr lang="en-US" sz="1100" dirty="0"/>
          </a:p>
        </p:txBody>
      </p:sp>
      <p:sp>
        <p:nvSpPr>
          <p:cNvPr id="2" name="Rectangle 1"/>
          <p:cNvSpPr/>
          <p:nvPr/>
        </p:nvSpPr>
        <p:spPr>
          <a:xfrm>
            <a:off x="597314" y="1113607"/>
            <a:ext cx="2011897" cy="307777"/>
          </a:xfrm>
          <a:prstGeom prst="rect">
            <a:avLst/>
          </a:prstGeom>
        </p:spPr>
        <p:txBody>
          <a:bodyPr wrap="none">
            <a:spAutoFit/>
          </a:bodyPr>
          <a:lstStyle/>
          <a:p>
            <a:r>
              <a:rPr lang="en-US" sz="1400" b="1" dirty="0"/>
              <a:t>Key Service Assignments</a:t>
            </a:r>
            <a:endParaRPr lang="en-US" sz="1400" b="1" dirty="0"/>
          </a:p>
        </p:txBody>
      </p:sp>
      <p:sp>
        <p:nvSpPr>
          <p:cNvPr id="3" name="Rectangle 2"/>
          <p:cNvSpPr/>
          <p:nvPr/>
        </p:nvSpPr>
        <p:spPr>
          <a:xfrm>
            <a:off x="3502194" y="1421384"/>
            <a:ext cx="6096000" cy="4592668"/>
          </a:xfrm>
          <a:prstGeom prst="rect">
            <a:avLst/>
          </a:prstGeom>
        </p:spPr>
        <p:txBody>
          <a:bodyPr>
            <a:spAutoFit/>
          </a:bodyPr>
          <a:lstStyle/>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2020 -	Member – University Educational Programs Committee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2017 – 2022	Editor-in-Chief, Journal of Retailing</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2014 - 2019	Director - Graduate Marketing Certificate Program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2015 – 2019	Member - University Research Council</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2013 -- 2017	Chair – Presidential Scholars Interview Team</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2009 – 2014	Member - Senate subcommittee on Admissions and Aid</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2005 – 2014	Member - University Admissions Council</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2005 - 2008	Member – Faculty Senate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2007 – 2017 	Member - Presidential Scholars Selection Committee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2003 – 2006	Member – Strategic Enrolment Management Committee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2003 - 2005	Chair - President’s Commission on Status of Racial Minorities</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2009 - 2019	Chair – BBA Policy Planning Committee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2014 - 2019	Director - Graduate Marketing Certificate Program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914400" marR="0" indent="-914400">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2008 – 2019	Chair – Department of Marketing at SMU-Cox</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914400" marR="0" indent="-914400">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2002 – 2008 	Faculty Advisor: Global Leadership Program for MBAs</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914400" marR="0" indent="-914400">
              <a:lnSpc>
                <a:spcPct val="107000"/>
              </a:lnSpc>
              <a:spcBef>
                <a:spcPts val="600"/>
              </a:spcBef>
              <a:tabLst>
                <a:tab pos="-457200" algn="l"/>
              </a:tabLst>
            </a:pPr>
            <a:r>
              <a:rPr lang="en-US" sz="1200" dirty="0">
                <a:latin typeface="Times New Roman" panose="02020603050405020304" pitchFamily="18" charset="0"/>
                <a:ea typeface="Calibri" panose="020F0502020204030204" pitchFamily="34" charset="0"/>
                <a:cs typeface="Times New Roman" panose="02020603050405020304" pitchFamily="18" charset="0"/>
              </a:rPr>
              <a:t>2000 -	Editorial/Advisory Board member, Reviewer of </a:t>
            </a:r>
            <a:r>
              <a:rPr lang="en-US" sz="1200" i="1" dirty="0">
                <a:latin typeface="Times New Roman" panose="02020603050405020304" pitchFamily="18" charset="0"/>
                <a:ea typeface="Calibri" panose="020F0502020204030204" pitchFamily="34" charset="0"/>
                <a:cs typeface="Times New Roman" panose="02020603050405020304" pitchFamily="18" charset="0"/>
              </a:rPr>
              <a:t>Marketing Science</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i="1" dirty="0">
                <a:latin typeface="Times New Roman" panose="02020603050405020304" pitchFamily="18" charset="0"/>
                <a:ea typeface="Calibri" panose="020F0502020204030204" pitchFamily="34" charset="0"/>
                <a:cs typeface="Times New Roman" panose="02020603050405020304" pitchFamily="18" charset="0"/>
              </a:rPr>
              <a:t>Journal of Marketing Research</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i="1" dirty="0">
                <a:latin typeface="Times New Roman" panose="02020603050405020304" pitchFamily="18" charset="0"/>
                <a:ea typeface="Calibri" panose="020F0502020204030204" pitchFamily="34" charset="0"/>
                <a:cs typeface="Times New Roman" panose="02020603050405020304" pitchFamily="18" charset="0"/>
              </a:rPr>
              <a:t>Journal of Retailing</a:t>
            </a:r>
            <a:r>
              <a:rPr lang="en-US" sz="1200" dirty="0">
                <a:latin typeface="Times New Roman" panose="02020603050405020304" pitchFamily="18" charset="0"/>
                <a:ea typeface="Calibri" panose="020F0502020204030204" pitchFamily="34" charset="0"/>
                <a:cs typeface="Times New Roman" panose="02020603050405020304" pitchFamily="18" charset="0"/>
              </a:rPr>
              <a:t>, and many other marketing journals.</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Picture 2" descr="ad825bbb-3a23-4f63-aee5-5019d9e66e13@namprd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96742" y="1761575"/>
            <a:ext cx="3277082" cy="24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8951065" y="4354482"/>
            <a:ext cx="3080224" cy="584775"/>
          </a:xfrm>
          <a:prstGeom prst="rect">
            <a:avLst/>
          </a:prstGeom>
          <a:noFill/>
        </p:spPr>
        <p:txBody>
          <a:bodyPr wrap="square" rtlCol="0">
            <a:spAutoFit/>
          </a:bodyPr>
          <a:lstStyle/>
          <a:p>
            <a:pPr algn="ctr"/>
            <a:r>
              <a:rPr lang="en-IN" sz="1100" dirty="0"/>
              <a:t>SMU-Cox Marketing Faculty </a:t>
            </a:r>
            <a:endParaRPr lang="en-IN" sz="1100" dirty="0"/>
          </a:p>
          <a:p>
            <a:pPr algn="ctr"/>
            <a:r>
              <a:rPr lang="en-IN" sz="1000" dirty="0"/>
              <a:t>with Dean Niemi and Department Chair Raj Sethuraman</a:t>
            </a:r>
            <a:endParaRPr lang="en-IN" sz="1000" dirty="0"/>
          </a:p>
          <a:p>
            <a:pPr algn="ctr"/>
            <a:r>
              <a:rPr lang="en-IN" sz="1100" dirty="0"/>
              <a:t>(</a:t>
            </a:r>
            <a:r>
              <a:rPr lang="en-IN" sz="800" dirty="0"/>
              <a:t>Photo taken 2016</a:t>
            </a:r>
            <a:r>
              <a:rPr lang="en-IN" sz="1100" dirty="0"/>
              <a:t>) </a:t>
            </a:r>
            <a:endParaRPr lang="en-IN" sz="1100" dirty="0"/>
          </a:p>
        </p:txBody>
      </p:sp>
      <p:grpSp>
        <p:nvGrpSpPr>
          <p:cNvPr id="23" name="Group 22"/>
          <p:cNvGrpSpPr/>
          <p:nvPr/>
        </p:nvGrpSpPr>
        <p:grpSpPr>
          <a:xfrm>
            <a:off x="42426" y="159387"/>
            <a:ext cx="11979830" cy="323975"/>
            <a:chOff x="42426" y="159387"/>
            <a:chExt cx="11979830" cy="323975"/>
          </a:xfrm>
        </p:grpSpPr>
        <p:sp>
          <p:nvSpPr>
            <p:cNvPr id="24" name="TextBox 23"/>
            <p:cNvSpPr txBox="1"/>
            <p:nvPr/>
          </p:nvSpPr>
          <p:spPr>
            <a:xfrm>
              <a:off x="5278657" y="163264"/>
              <a:ext cx="811763" cy="307777"/>
            </a:xfrm>
            <a:prstGeom prst="rect">
              <a:avLst/>
            </a:prstGeom>
            <a:solidFill>
              <a:schemeClr val="accent4"/>
            </a:solidFill>
          </p:spPr>
          <p:txBody>
            <a:bodyPr wrap="square" rtlCol="0">
              <a:spAutoFit/>
            </a:bodyPr>
            <a:lstStyle/>
            <a:p>
              <a:r>
                <a:rPr lang="en-US" sz="1400" dirty="0"/>
                <a:t>Awards</a:t>
              </a:r>
              <a:endParaRPr lang="en-US" sz="1400" dirty="0"/>
            </a:p>
          </p:txBody>
        </p:sp>
        <p:sp>
          <p:nvSpPr>
            <p:cNvPr id="25" name="TextBox 24"/>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6" name="TextBox 25"/>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7" name="TextBox 26"/>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8" name="TextBox 27"/>
            <p:cNvSpPr txBox="1"/>
            <p:nvPr/>
          </p:nvSpPr>
          <p:spPr>
            <a:xfrm>
              <a:off x="4361963" y="171275"/>
              <a:ext cx="811763" cy="307777"/>
            </a:xfrm>
            <a:prstGeom prst="rect">
              <a:avLst/>
            </a:prstGeom>
            <a:solidFill>
              <a:schemeClr val="accent1">
                <a:lumMod val="60000"/>
                <a:lumOff val="40000"/>
              </a:schemeClr>
            </a:solidFill>
          </p:spPr>
          <p:txBody>
            <a:bodyPr wrap="square" rtlCol="0">
              <a:spAutoFit/>
            </a:bodyPr>
            <a:lstStyle/>
            <a:p>
              <a:r>
                <a:rPr lang="en-US" sz="1400" dirty="0"/>
                <a:t>Service</a:t>
              </a:r>
              <a:endParaRPr lang="en-US" sz="1400" dirty="0"/>
            </a:p>
          </p:txBody>
        </p:sp>
        <p:sp>
          <p:nvSpPr>
            <p:cNvPr id="29" name="TextBox 28"/>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30" name="TextBox 29"/>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31" name="TextBox 30"/>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32" name="TextBox 31"/>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3" name="TextBox 32"/>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34" name="TextBox 33"/>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5" name="TextBox 34"/>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92" y="1974908"/>
            <a:ext cx="3031138" cy="2273354"/>
          </a:xfrm>
          <a:prstGeom prst="rect">
            <a:avLst/>
          </a:prstGeom>
        </p:spPr>
      </p:pic>
      <p:sp>
        <p:nvSpPr>
          <p:cNvPr id="36" name="TextBox 35"/>
          <p:cNvSpPr txBox="1"/>
          <p:nvPr/>
        </p:nvSpPr>
        <p:spPr>
          <a:xfrm>
            <a:off x="274506" y="4335328"/>
            <a:ext cx="3080224" cy="600164"/>
          </a:xfrm>
          <a:prstGeom prst="rect">
            <a:avLst/>
          </a:prstGeom>
          <a:noFill/>
        </p:spPr>
        <p:txBody>
          <a:bodyPr wrap="square" rtlCol="0">
            <a:spAutoFit/>
          </a:bodyPr>
          <a:lstStyle/>
          <a:p>
            <a:pPr algn="ctr"/>
            <a:r>
              <a:rPr lang="en-IN" sz="1100" dirty="0"/>
              <a:t>Raj Sethuraman with MBAs at the</a:t>
            </a:r>
            <a:endParaRPr lang="en-IN" sz="1100" dirty="0"/>
          </a:p>
          <a:p>
            <a:pPr algn="ctr"/>
            <a:r>
              <a:rPr lang="en-IN" sz="1100" dirty="0"/>
              <a:t>SMU Global Leadership – Hong Kong</a:t>
            </a:r>
            <a:endParaRPr lang="en-IN" sz="1100" dirty="0"/>
          </a:p>
          <a:p>
            <a:pPr algn="ctr"/>
            <a:r>
              <a:rPr lang="en-IN" sz="1100" dirty="0"/>
              <a:t>(</a:t>
            </a:r>
            <a:r>
              <a:rPr lang="en-IN" sz="800" dirty="0"/>
              <a:t>Photo taken 2005</a:t>
            </a:r>
            <a:r>
              <a:rPr lang="en-IN" sz="1100" dirty="0"/>
              <a:t>) </a:t>
            </a:r>
            <a:endParaRPr lang="en-IN"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12495" y="559417"/>
            <a:ext cx="10100345" cy="276999"/>
          </a:xfrm>
          <a:prstGeom prst="rect">
            <a:avLst/>
          </a:prstGeom>
          <a:noFill/>
        </p:spPr>
        <p:txBody>
          <a:bodyPr wrap="square" rtlCol="0">
            <a:spAutoFit/>
          </a:bodyPr>
          <a:lstStyle/>
          <a:p>
            <a:r>
              <a:rPr lang="en-US" sz="1200" dirty="0"/>
              <a:t>I have received </a:t>
            </a:r>
            <a:r>
              <a:rPr lang="en-US" sz="1200" b="1" dirty="0"/>
              <a:t>11</a:t>
            </a:r>
            <a:r>
              <a:rPr lang="en-US" sz="1200" dirty="0"/>
              <a:t> research awards, </a:t>
            </a:r>
            <a:r>
              <a:rPr lang="en-US" sz="1200" b="1" dirty="0"/>
              <a:t>9</a:t>
            </a:r>
            <a:r>
              <a:rPr lang="en-US" sz="1200" dirty="0"/>
              <a:t> research grants, </a:t>
            </a:r>
            <a:r>
              <a:rPr lang="en-US" sz="1200" b="1" dirty="0"/>
              <a:t>2</a:t>
            </a:r>
            <a:r>
              <a:rPr lang="en-US" sz="1200" dirty="0"/>
              <a:t> teaching awards, and </a:t>
            </a:r>
            <a:r>
              <a:rPr lang="en-US" sz="1200" b="1" dirty="0"/>
              <a:t>1 </a:t>
            </a:r>
            <a:r>
              <a:rPr lang="en-US" sz="1200" dirty="0"/>
              <a:t>service award. Mementos presented by organizations are displayed below.</a:t>
            </a:r>
            <a:endParaRPr lang="en-US" sz="1200" dirty="0"/>
          </a:p>
        </p:txBody>
      </p:sp>
      <p:grpSp>
        <p:nvGrpSpPr>
          <p:cNvPr id="19" name="Group 18"/>
          <p:cNvGrpSpPr/>
          <p:nvPr/>
        </p:nvGrpSpPr>
        <p:grpSpPr>
          <a:xfrm>
            <a:off x="42426" y="159387"/>
            <a:ext cx="11979830" cy="323975"/>
            <a:chOff x="42426" y="159387"/>
            <a:chExt cx="11979830" cy="323975"/>
          </a:xfrm>
        </p:grpSpPr>
        <p:sp>
          <p:nvSpPr>
            <p:cNvPr id="20" name="TextBox 19"/>
            <p:cNvSpPr txBox="1"/>
            <p:nvPr/>
          </p:nvSpPr>
          <p:spPr>
            <a:xfrm>
              <a:off x="5278657" y="163264"/>
              <a:ext cx="811763" cy="307777"/>
            </a:xfrm>
            <a:prstGeom prst="rect">
              <a:avLst/>
            </a:prstGeom>
            <a:solidFill>
              <a:schemeClr val="accent1">
                <a:lumMod val="60000"/>
                <a:lumOff val="40000"/>
              </a:schemeClr>
            </a:solidFill>
          </p:spPr>
          <p:txBody>
            <a:bodyPr wrap="square" rtlCol="0">
              <a:spAutoFit/>
            </a:bodyPr>
            <a:lstStyle/>
            <a:p>
              <a:r>
                <a:rPr lang="en-US" sz="1400" dirty="0"/>
                <a:t>Awards</a:t>
              </a:r>
              <a:endParaRPr lang="en-US" sz="1400" dirty="0"/>
            </a:p>
          </p:txBody>
        </p:sp>
        <p:sp>
          <p:nvSpPr>
            <p:cNvPr id="21" name="TextBox 20"/>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2" name="TextBox 21"/>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3" name="TextBox 22"/>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4" name="TextBox 23"/>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5" name="TextBox 24"/>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26" name="TextBox 25"/>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27" name="TextBox 26"/>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8" name="TextBox 27"/>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29" name="TextBox 28"/>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30" name="TextBox 29"/>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1" name="TextBox 30"/>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70440" y="1340248"/>
            <a:ext cx="2922647" cy="219198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2424" y="1340248"/>
            <a:ext cx="2922650" cy="2191987"/>
          </a:xfrm>
          <a:prstGeom prst="rect">
            <a:avLst/>
          </a:prstGeom>
        </p:spPr>
      </p:pic>
      <p:pic>
        <p:nvPicPr>
          <p:cNvPr id="32" name="Picture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70439" y="4262895"/>
            <a:ext cx="2922647" cy="2191986"/>
          </a:xfrm>
          <a:prstGeom prst="rect">
            <a:avLst/>
          </a:prstGeom>
        </p:spPr>
      </p:pic>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4754412" y="1340248"/>
            <a:ext cx="2922647" cy="2191986"/>
          </a:xfrm>
          <a:prstGeom prst="rect">
            <a:avLst/>
          </a:prstGeom>
        </p:spPr>
      </p:pic>
      <p:pic>
        <p:nvPicPr>
          <p:cNvPr id="34" name="Picture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6946399" y="1340248"/>
            <a:ext cx="2922647" cy="2191986"/>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2422" y="4259465"/>
            <a:ext cx="2922650" cy="2191987"/>
          </a:xfrm>
          <a:prstGeom prst="rect">
            <a:avLst/>
          </a:prstGeom>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754410" y="4259465"/>
            <a:ext cx="2922650" cy="2191987"/>
          </a:xfrm>
          <a:prstGeom prst="rect">
            <a:avLst/>
          </a:prstGeom>
        </p:spPr>
      </p:pic>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53480" y="4259463"/>
            <a:ext cx="2922650" cy="2191987"/>
          </a:xfrm>
          <a:prstGeom prst="rect">
            <a:avLst/>
          </a:prstGeom>
        </p:spPr>
      </p:pic>
      <p:pic>
        <p:nvPicPr>
          <p:cNvPr id="38" name="Picture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9082806" y="1340249"/>
            <a:ext cx="2922647" cy="2191986"/>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089887" y="4259464"/>
            <a:ext cx="2922650" cy="21919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21287" y="37788"/>
            <a:ext cx="10100345" cy="830997"/>
          </a:xfrm>
          <a:prstGeom prst="rect">
            <a:avLst/>
          </a:prstGeom>
          <a:noFill/>
        </p:spPr>
        <p:txBody>
          <a:bodyPr wrap="square" rtlCol="0">
            <a:spAutoFit/>
          </a:bodyPr>
          <a:lstStyle/>
          <a:p>
            <a:r>
              <a:rPr lang="en-US" sz="1200" u="sng" dirty="0"/>
              <a:t>Comments for web-designer</a:t>
            </a:r>
            <a:endParaRPr lang="en-US" sz="1200" u="sng" dirty="0"/>
          </a:p>
          <a:p>
            <a:r>
              <a:rPr lang="en-US" sz="1200" dirty="0"/>
              <a:t>Let this slide be continuation f previous slide on service page (as scroll down)</a:t>
            </a:r>
            <a:endParaRPr lang="en-US" sz="1200" dirty="0"/>
          </a:p>
          <a:p>
            <a:r>
              <a:rPr lang="en-US" sz="1200" dirty="0"/>
              <a:t>There are 20 award displays of various kinds, sizes, and shapes. What you see are just place holders. </a:t>
            </a:r>
            <a:endParaRPr lang="en-US" sz="1200" dirty="0"/>
          </a:p>
          <a:p>
            <a:r>
              <a:rPr lang="en-US" sz="1200" dirty="0"/>
              <a:t>Photos of all award plaques to be taken and positioned so they are seen well and readable.</a:t>
            </a:r>
            <a:endParaRPr lang="en-US" sz="12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70440" y="1340248"/>
            <a:ext cx="2922647" cy="219198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2424" y="1340248"/>
            <a:ext cx="2922650" cy="2191987"/>
          </a:xfrm>
          <a:prstGeom prst="rect">
            <a:avLst/>
          </a:prstGeom>
        </p:spPr>
      </p:pic>
      <p:pic>
        <p:nvPicPr>
          <p:cNvPr id="32" name="Picture 3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70439" y="4262895"/>
            <a:ext cx="2922647" cy="2191986"/>
          </a:xfrm>
          <a:prstGeom prst="rect">
            <a:avLst/>
          </a:prstGeom>
        </p:spPr>
      </p:pic>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4754412" y="1340248"/>
            <a:ext cx="2922647" cy="2191986"/>
          </a:xfrm>
          <a:prstGeom prst="rect">
            <a:avLst/>
          </a:prstGeom>
        </p:spPr>
      </p:pic>
      <p:pic>
        <p:nvPicPr>
          <p:cNvPr id="34" name="Picture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6946399" y="1340248"/>
            <a:ext cx="2922647" cy="2191986"/>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2422" y="4259465"/>
            <a:ext cx="2922650" cy="2191987"/>
          </a:xfrm>
          <a:prstGeom prst="rect">
            <a:avLst/>
          </a:prstGeom>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754410" y="4259465"/>
            <a:ext cx="2922650" cy="2191987"/>
          </a:xfrm>
          <a:prstGeom prst="rect">
            <a:avLst/>
          </a:prstGeom>
        </p:spPr>
      </p:pic>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53480" y="4259463"/>
            <a:ext cx="2922650" cy="2191987"/>
          </a:xfrm>
          <a:prstGeom prst="rect">
            <a:avLst/>
          </a:prstGeom>
        </p:spPr>
      </p:pic>
      <p:pic>
        <p:nvPicPr>
          <p:cNvPr id="38" name="Picture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9082806" y="1340249"/>
            <a:ext cx="2922647" cy="2191986"/>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089887" y="4259464"/>
            <a:ext cx="2922650" cy="21919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771533" y="706096"/>
            <a:ext cx="1249991" cy="369332"/>
          </a:xfrm>
          <a:prstGeom prst="rect">
            <a:avLst/>
          </a:prstGeom>
          <a:noFill/>
        </p:spPr>
        <p:txBody>
          <a:bodyPr wrap="square" rtlCol="0">
            <a:spAutoFit/>
          </a:bodyPr>
          <a:lstStyle/>
          <a:p>
            <a:pPr algn="ct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Books (4)</a:t>
            </a:r>
            <a:endParaRPr lang="en-US" sz="1200" b="1" dirty="0">
              <a:latin typeface="CG Times"/>
              <a:ea typeface="Times New Roman" panose="02020603050405020304" pitchFamily="18" charset="0"/>
              <a:cs typeface="Times New Roman" panose="02020603050405020304" pitchFamily="18" charset="0"/>
            </a:endParaRPr>
          </a:p>
        </p:txBody>
      </p:sp>
      <p:pic>
        <p:nvPicPr>
          <p:cNvPr id="2050" name="Picture 2" descr="b7b18193-df9f-493b-a220-070abdc698b6@namprd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7736661" y="1552380"/>
            <a:ext cx="2886334" cy="216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7-Eleven | Linked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491" y="4706082"/>
            <a:ext cx="903395" cy="90339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426" y="159387"/>
            <a:ext cx="11979830" cy="323975"/>
            <a:chOff x="42426" y="159387"/>
            <a:chExt cx="11979830" cy="323975"/>
          </a:xfrm>
        </p:grpSpPr>
        <p:sp>
          <p:nvSpPr>
            <p:cNvPr id="32" name="TextBox 31"/>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33" name="TextBox 32"/>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34" name="TextBox 33"/>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35" name="TextBox 34"/>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36" name="TextBox 35"/>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37" name="TextBox 36"/>
            <p:cNvSpPr txBox="1"/>
            <p:nvPr/>
          </p:nvSpPr>
          <p:spPr>
            <a:xfrm>
              <a:off x="6293689" y="175585"/>
              <a:ext cx="636104" cy="307777"/>
            </a:xfrm>
            <a:prstGeom prst="rect">
              <a:avLst/>
            </a:prstGeom>
            <a:solidFill>
              <a:schemeClr val="accent1">
                <a:lumMod val="60000"/>
                <a:lumOff val="40000"/>
              </a:schemeClr>
            </a:solidFill>
          </p:spPr>
          <p:txBody>
            <a:bodyPr wrap="square" rtlCol="0">
              <a:spAutoFit/>
            </a:bodyPr>
            <a:lstStyle/>
            <a:p>
              <a:r>
                <a:rPr lang="en-US" sz="1400" dirty="0"/>
                <a:t>Books</a:t>
              </a:r>
              <a:endParaRPr lang="en-US" sz="1400" dirty="0"/>
            </a:p>
          </p:txBody>
        </p:sp>
        <p:sp>
          <p:nvSpPr>
            <p:cNvPr id="38" name="TextBox 37"/>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39" name="TextBox 38"/>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40" name="TextBox 39"/>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41" name="TextBox 40"/>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42" name="TextBox 41"/>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43" name="TextBox 42"/>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
        <p:nvSpPr>
          <p:cNvPr id="57" name="TextBox 56"/>
          <p:cNvSpPr txBox="1"/>
          <p:nvPr/>
        </p:nvSpPr>
        <p:spPr>
          <a:xfrm>
            <a:off x="912495" y="559417"/>
            <a:ext cx="10100345" cy="276999"/>
          </a:xfrm>
          <a:prstGeom prst="rect">
            <a:avLst/>
          </a:prstGeom>
          <a:noFill/>
        </p:spPr>
        <p:txBody>
          <a:bodyPr wrap="square" rtlCol="0">
            <a:spAutoFit/>
          </a:bodyPr>
          <a:lstStyle/>
          <a:p>
            <a:r>
              <a:rPr lang="en-US" sz="1200" dirty="0"/>
              <a:t>I have written </a:t>
            </a:r>
            <a:r>
              <a:rPr lang="en-US" sz="1200" b="1" dirty="0"/>
              <a:t>4</a:t>
            </a:r>
            <a:r>
              <a:rPr lang="en-US" sz="1200" dirty="0"/>
              <a:t> books and </a:t>
            </a:r>
            <a:r>
              <a:rPr lang="en-US" sz="1200" b="1" dirty="0"/>
              <a:t>7</a:t>
            </a:r>
            <a:r>
              <a:rPr lang="en-US" sz="1200" dirty="0"/>
              <a:t> cases, primarily for internal classroom use. But some of them have been already published or will be published.</a:t>
            </a:r>
            <a:endParaRPr lang="en-US"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999" y="1198377"/>
            <a:ext cx="2170958" cy="28094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130" y="1234382"/>
            <a:ext cx="2223263" cy="28771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499" y="1268008"/>
            <a:ext cx="2164749" cy="2801439"/>
          </a:xfrm>
          <a:prstGeom prst="rect">
            <a:avLst/>
          </a:prstGeom>
        </p:spPr>
      </p:pic>
      <p:sp>
        <p:nvSpPr>
          <p:cNvPr id="44" name="TextBox 43"/>
          <p:cNvSpPr txBox="1"/>
          <p:nvPr/>
        </p:nvSpPr>
        <p:spPr>
          <a:xfrm>
            <a:off x="4858554" y="4129533"/>
            <a:ext cx="1249991" cy="369332"/>
          </a:xfrm>
          <a:prstGeom prst="rect">
            <a:avLst/>
          </a:prstGeom>
          <a:noFill/>
        </p:spPr>
        <p:txBody>
          <a:bodyPr wrap="square" rtlCol="0">
            <a:spAutoFit/>
          </a:bodyPr>
          <a:lstStyle/>
          <a:p>
            <a:pPr algn="ct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Cases (7)</a:t>
            </a:r>
            <a:endParaRPr lang="en-US" sz="1200" b="1" dirty="0">
              <a:latin typeface="CG Times"/>
              <a:ea typeface="Times New Roman" panose="02020603050405020304" pitchFamily="18" charset="0"/>
              <a:cs typeface="Times New Roman" panose="02020603050405020304" pitchFamily="18" charset="0"/>
            </a:endParaRPr>
          </a:p>
        </p:txBody>
      </p:sp>
      <p:pic>
        <p:nvPicPr>
          <p:cNvPr id="1026" name="Picture 2" descr="File:Apple ipad.svg - Wikimedia Comm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0192" y="4706082"/>
            <a:ext cx="1841256" cy="8195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vrolet Pressroom - Europe - Bra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034" y="4550696"/>
            <a:ext cx="1698573" cy="1130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psi reveals new logo design for its bottled water brand | Creative Bloq"/>
          <p:cNvPicPr>
            <a:picLocks noChangeAspect="1" noChangeArrowheads="1"/>
          </p:cNvPicPr>
          <p:nvPr/>
        </p:nvPicPr>
        <p:blipFill rotWithShape="1">
          <a:blip r:embed="rId8">
            <a:extLst>
              <a:ext uri="{28A0092B-C50C-407E-A947-70E740481C1C}">
                <a14:useLocalDpi xmlns:a14="http://schemas.microsoft.com/office/drawing/2010/main" val="0"/>
              </a:ext>
            </a:extLst>
          </a:blip>
          <a:srcRect l="12111" t="7626" r="10971" b="11018"/>
          <a:stretch>
            <a:fillRect/>
          </a:stretch>
        </p:blipFill>
        <p:spPr bwMode="auto">
          <a:xfrm>
            <a:off x="6403465" y="4479154"/>
            <a:ext cx="1766788" cy="10464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llette Mach 3 Razor | Lazada PH"/>
          <p:cNvPicPr>
            <a:picLocks noChangeAspect="1" noChangeArrowheads="1"/>
          </p:cNvPicPr>
          <p:nvPr/>
        </p:nvPicPr>
        <p:blipFill rotWithShape="1">
          <a:blip r:embed="rId9">
            <a:extLst>
              <a:ext uri="{28A0092B-C50C-407E-A947-70E740481C1C}">
                <a14:useLocalDpi xmlns:a14="http://schemas.microsoft.com/office/drawing/2010/main" val="0"/>
              </a:ext>
            </a:extLst>
          </a:blip>
          <a:srcRect l="15127" t="7094" b="11551"/>
          <a:stretch>
            <a:fillRect/>
          </a:stretch>
        </p:blipFill>
        <p:spPr bwMode="auto">
          <a:xfrm>
            <a:off x="8210848" y="4479154"/>
            <a:ext cx="1964254" cy="10543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bbermaid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8554" y="4859062"/>
            <a:ext cx="1544911" cy="5123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com: Gillette Sensor3 Comfort Disposable Razors for Men, 8 Count,  Lubrastrip Glides Easily Over Your Skin : Beauty &amp; Personal Ca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5076" y="4345447"/>
            <a:ext cx="1942746" cy="1195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133184" y="1095016"/>
            <a:ext cx="7466133" cy="5347618"/>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Recent Keynote and Other Invited Talks</a:t>
            </a:r>
            <a:endParaRPr lang="en-US" sz="1400" b="1"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2023	</a:t>
            </a:r>
            <a:r>
              <a:rPr lang="en-US" sz="1400" dirty="0" err="1">
                <a:latin typeface="Times New Roman" panose="02020603050405020304" pitchFamily="18" charset="0"/>
                <a:cs typeface="Times New Roman" panose="02020603050405020304" pitchFamily="18" charset="0"/>
              </a:rPr>
              <a:t>Paari</a:t>
            </a:r>
            <a:r>
              <a:rPr lang="en-US" sz="1400" dirty="0">
                <a:latin typeface="Times New Roman" panose="02020603050405020304" pitchFamily="18" charset="0"/>
                <a:cs typeface="Times New Roman" panose="02020603050405020304" pitchFamily="18" charset="0"/>
              </a:rPr>
              <a:t> Institute of Management,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2023	FORE Institute, Delhi,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2022	Jio Institute, Mumbai,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FORE International Marketing Conference, Delhi,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New Castle University, UK</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Flame University, Pune,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Birla Institute of Management and Technology,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American Collegiate Retailing Association</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2021	McGill University, Canada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2020	Birla Institute of Management Technology Retail Summit, India </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2019	Wharton Marketing Seminar, University of Pennsylvania, Philadelphia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2019	Italian Marketing Conference, Piacenza, Italy </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2019	Symbiosis Institute, Pune,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2019	KU Leuven Retail Research Conference, Leuven, Belgium </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2018	Indian Institute of Management, Bangalore,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2018	Faculty development workshop – Jindal Institute, New Delhi, India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2018	Syracuse University, Syracuse, USA</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2018	Advances in National Brand and Private Label Marketing, Barcelona, Spain </a:t>
            </a:r>
            <a:endParaRPr lang="en-US" sz="1400" dirty="0">
              <a:latin typeface="Times New Roman" panose="02020603050405020304" pitchFamily="18" charset="0"/>
              <a:cs typeface="Times New Roman" panose="02020603050405020304" pitchFamily="18" charset="0"/>
            </a:endParaRPr>
          </a:p>
          <a:p>
            <a:pPr>
              <a:spcBef>
                <a:spcPts val="300"/>
              </a:spcBef>
            </a:pPr>
            <a:r>
              <a:rPr lang="en-US" sz="1400" dirty="0">
                <a:latin typeface="Times New Roman" panose="02020603050405020304" pitchFamily="18" charset="0"/>
                <a:cs typeface="Times New Roman" panose="02020603050405020304" pitchFamily="18" charset="0"/>
              </a:rPr>
              <a:t>1989–2015	Over 60 invited talks and conference presentations</a:t>
            </a:r>
            <a:endParaRPr lang="en-US" sz="1400" dirty="0">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42426" y="159387"/>
            <a:ext cx="11979830" cy="323975"/>
            <a:chOff x="42426" y="159387"/>
            <a:chExt cx="11979830" cy="323975"/>
          </a:xfrm>
        </p:grpSpPr>
        <p:sp>
          <p:nvSpPr>
            <p:cNvPr id="21" name="TextBox 20"/>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chemeClr val="accent1">
                <a:lumMod val="60000"/>
                <a:lumOff val="40000"/>
              </a:schemeClr>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32" name="TextBox 31"/>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3" name="TextBox 32"/>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p:cNvPicPr>
            <a:picLocks noChangeAspect="1" noChangeArrowheads="1"/>
          </p:cNvPicPr>
          <p:nvPr/>
        </p:nvPicPr>
        <p:blipFill rotWithShape="1">
          <a:blip r:embed="rId1">
            <a:extLst>
              <a:ext uri="{28A0092B-C50C-407E-A947-70E740481C1C}">
                <a14:useLocalDpi xmlns:a14="http://schemas.microsoft.com/office/drawing/2010/main" val="0"/>
              </a:ext>
            </a:extLst>
          </a:blip>
          <a:srcRect l="13330" t="26092" r="12997" b="26847"/>
          <a:stretch>
            <a:fillRect/>
          </a:stretch>
        </p:blipFill>
        <p:spPr bwMode="auto">
          <a:xfrm>
            <a:off x="5231888" y="4314698"/>
            <a:ext cx="1858422" cy="7916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ush Institute Announces 2022 Stand-To Veteran Leadership Program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357" y="1146945"/>
            <a:ext cx="3954608" cy="8357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Quest Logo PNG Transparent &amp; SVG Vector - Freebie Supply"/>
          <p:cNvPicPr>
            <a:picLocks noChangeAspect="1" noChangeArrowheads="1"/>
          </p:cNvPicPr>
          <p:nvPr/>
        </p:nvPicPr>
        <p:blipFill rotWithShape="1">
          <a:blip r:embed="rId3">
            <a:extLst>
              <a:ext uri="{28A0092B-C50C-407E-A947-70E740481C1C}">
                <a14:useLocalDpi xmlns:a14="http://schemas.microsoft.com/office/drawing/2010/main" val="0"/>
              </a:ext>
            </a:extLst>
          </a:blip>
          <a:srcRect l="917" t="36409" r="2484" b="40157"/>
          <a:stretch>
            <a:fillRect/>
          </a:stretch>
        </p:blipFill>
        <p:spPr bwMode="auto">
          <a:xfrm>
            <a:off x="4833260" y="5298423"/>
            <a:ext cx="2655679" cy="644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enter for Nonprofit Management, Southern California - Idea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7224" y="1924647"/>
            <a:ext cx="2537149" cy="76960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wnload Samsung Telecommunications Logo in SVG Vector or PNG File Format -  Logo.wine"/>
          <p:cNvPicPr>
            <a:picLocks noChangeAspect="1" noChangeArrowheads="1"/>
          </p:cNvPicPr>
          <p:nvPr/>
        </p:nvPicPr>
        <p:blipFill rotWithShape="1">
          <a:blip r:embed="rId5">
            <a:extLst>
              <a:ext uri="{28A0092B-C50C-407E-A947-70E740481C1C}">
                <a14:useLocalDpi xmlns:a14="http://schemas.microsoft.com/office/drawing/2010/main" val="0"/>
              </a:ext>
            </a:extLst>
          </a:blip>
          <a:srcRect l="10236" t="29738" r="8905" b="38077"/>
          <a:stretch>
            <a:fillRect/>
          </a:stretch>
        </p:blipFill>
        <p:spPr bwMode="auto">
          <a:xfrm>
            <a:off x="4833260" y="5942655"/>
            <a:ext cx="2787705" cy="7397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omepage - Highland Park United Methodist Churc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3802" y="2916781"/>
            <a:ext cx="4437611" cy="5768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2006" y="662426"/>
            <a:ext cx="6785063" cy="461665"/>
          </a:xfrm>
          <a:prstGeom prst="rect">
            <a:avLst/>
          </a:prstGeom>
          <a:noFill/>
        </p:spPr>
        <p:txBody>
          <a:bodyPr wrap="squar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Served as Ad-hoc Consultant For</a:t>
            </a:r>
            <a:endPar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26" name="Group 25"/>
          <p:cNvGrpSpPr/>
          <p:nvPr/>
        </p:nvGrpSpPr>
        <p:grpSpPr>
          <a:xfrm>
            <a:off x="42426" y="159387"/>
            <a:ext cx="11979830" cy="323975"/>
            <a:chOff x="42426" y="159387"/>
            <a:chExt cx="11979830" cy="323975"/>
          </a:xfrm>
        </p:grpSpPr>
        <p:sp>
          <p:nvSpPr>
            <p:cNvPr id="27" name="TextBox 26"/>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8" name="TextBox 27"/>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9" name="TextBox 28"/>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30" name="TextBox 29"/>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32" name="TextBox 31"/>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33" name="TextBox 32"/>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34" name="TextBox 33"/>
            <p:cNvSpPr txBox="1"/>
            <p:nvPr/>
          </p:nvSpPr>
          <p:spPr>
            <a:xfrm>
              <a:off x="7922470" y="159387"/>
              <a:ext cx="984673" cy="307777"/>
            </a:xfrm>
            <a:prstGeom prst="rect">
              <a:avLst/>
            </a:prstGeom>
            <a:solidFill>
              <a:schemeClr val="accent1">
                <a:lumMod val="60000"/>
                <a:lumOff val="40000"/>
              </a:schemeClr>
            </a:solidFill>
          </p:spPr>
          <p:txBody>
            <a:bodyPr wrap="square" rtlCol="0">
              <a:spAutoFit/>
            </a:bodyPr>
            <a:lstStyle/>
            <a:p>
              <a:r>
                <a:rPr lang="en-US" sz="1400" dirty="0"/>
                <a:t>Consulting</a:t>
              </a:r>
              <a:endParaRPr lang="en-US" sz="1400" dirty="0"/>
            </a:p>
          </p:txBody>
        </p:sp>
        <p:sp>
          <p:nvSpPr>
            <p:cNvPr id="35" name="TextBox 34"/>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36" name="TextBox 35"/>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7" name="TextBox 36"/>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38" name="TextBox 37"/>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9" name="TextBox 38"/>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pic>
        <p:nvPicPr>
          <p:cNvPr id="2050" name="Picture 2" descr="Anheuser Busch New Logo PNG vector in SVG, PDF, AI, CDR format"/>
          <p:cNvPicPr>
            <a:picLocks noChangeAspect="1" noChangeArrowheads="1"/>
          </p:cNvPicPr>
          <p:nvPr/>
        </p:nvPicPr>
        <p:blipFill rotWithShape="1">
          <a:blip r:embed="rId7">
            <a:extLst>
              <a:ext uri="{28A0092B-C50C-407E-A947-70E740481C1C}">
                <a14:useLocalDpi xmlns:a14="http://schemas.microsoft.com/office/drawing/2010/main" val="0"/>
              </a:ext>
            </a:extLst>
          </a:blip>
          <a:srcRect l="-8467" t="34945" b="33836"/>
          <a:stretch>
            <a:fillRect/>
          </a:stretch>
        </p:blipFill>
        <p:spPr bwMode="auto">
          <a:xfrm>
            <a:off x="4581525" y="3630295"/>
            <a:ext cx="2949575" cy="746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704931" y="572510"/>
            <a:ext cx="495660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Founder-President (Since 2008) </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511" t="6966" r="849" b="7239"/>
          <a:stretch>
            <a:fillRect/>
          </a:stretch>
        </p:blipFill>
        <p:spPr>
          <a:xfrm>
            <a:off x="5278698" y="1155030"/>
            <a:ext cx="2368008" cy="2038526"/>
          </a:xfrm>
          <a:prstGeom prst="rect">
            <a:avLst/>
          </a:prstGeom>
        </p:spPr>
      </p:pic>
      <p:sp>
        <p:nvSpPr>
          <p:cNvPr id="4" name="TextBox 3"/>
          <p:cNvSpPr txBox="1"/>
          <p:nvPr/>
        </p:nvSpPr>
        <p:spPr>
          <a:xfrm>
            <a:off x="2977060" y="3159301"/>
            <a:ext cx="6761527" cy="3660169"/>
          </a:xfrm>
          <a:prstGeom prst="rect">
            <a:avLst/>
          </a:prstGeom>
          <a:noFill/>
        </p:spPr>
        <p:txBody>
          <a:bodyPr wrap="square" rtlCol="0">
            <a:spAutoFit/>
          </a:bodyPr>
          <a:lstStyle/>
          <a:p>
            <a:pPr algn="ctr">
              <a:lnSpc>
                <a:spcPct val="108000"/>
              </a:lnSpc>
            </a:pPr>
            <a:r>
              <a:rPr lang="en-US" sz="1400" dirty="0">
                <a:latin typeface="Monotype Corsiva" panose="03010101010201010101" pitchFamily="66" charset="0"/>
                <a:cs typeface="Times New Roman" panose="02020603050405020304" pitchFamily="18" charset="0"/>
              </a:rPr>
              <a:t>Charity through Art (CHAART) Foundation was formed in 2008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As a 501c3 U.S. based nonprofit organization.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The sole purpose of the foundation is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To organize Dance and Music concerts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To raise Funds for Dedicated Charities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Who provide Food and Education </a:t>
            </a:r>
            <a:endParaRPr lang="en-US" sz="1400" dirty="0">
              <a:latin typeface="Monotype Corsiva" panose="03010101010201010101" pitchFamily="66" charset="0"/>
              <a:cs typeface="Times New Roman" panose="02020603050405020304" pitchFamily="18" charset="0"/>
            </a:endParaRPr>
          </a:p>
          <a:p>
            <a:pPr algn="ctr">
              <a:lnSpc>
                <a:spcPct val="108000"/>
              </a:lnSpc>
            </a:pPr>
            <a:r>
              <a:rPr lang="en-US" sz="1400" dirty="0">
                <a:latin typeface="Monotype Corsiva" panose="03010101010201010101" pitchFamily="66" charset="0"/>
                <a:cs typeface="Times New Roman" panose="02020603050405020304" pitchFamily="18" charset="0"/>
              </a:rPr>
              <a:t>To poor Children around the Globe</a:t>
            </a:r>
            <a:endParaRPr lang="en-US" sz="1400" dirty="0">
              <a:latin typeface="Monotype Corsiva" panose="03010101010201010101" pitchFamily="66"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b="1" dirty="0">
                <a:latin typeface="Times New Roman" panose="02020603050405020304" pitchFamily="18" charset="0"/>
                <a:cs typeface="Times New Roman" panose="02020603050405020304" pitchFamily="18" charset="0"/>
              </a:rPr>
              <a:t>So Far (2008-2024)</a:t>
            </a:r>
            <a:endParaRPr lang="en-US" sz="1400" b="1"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We have organized / coordinated </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About 70 dance/music concerts </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Raised over US$100,000 and </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Distributed to 20 global nonprofit organizations </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Supporting our cause  </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For more details visit </a:t>
            </a:r>
            <a:r>
              <a:rPr lang="en-US" sz="1400" dirty="0">
                <a:latin typeface="Times New Roman" panose="02020603050405020304" pitchFamily="18" charset="0"/>
                <a:cs typeface="Times New Roman" panose="02020603050405020304" pitchFamily="18" charset="0"/>
                <a:hlinkClick r:id="rId2"/>
              </a:rPr>
              <a:t>www.chaartfoundation.org</a:t>
            </a:r>
            <a:endParaRPr lang="en-US" sz="1400" dirty="0">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42426" y="159387"/>
            <a:ext cx="11979830" cy="323975"/>
            <a:chOff x="42426" y="159387"/>
            <a:chExt cx="11979830" cy="323975"/>
          </a:xfrm>
        </p:grpSpPr>
        <p:sp>
          <p:nvSpPr>
            <p:cNvPr id="21" name="TextBox 20"/>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rgbClr val="FFC000"/>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chemeClr val="accent1">
                <a:lumMod val="60000"/>
                <a:lumOff val="40000"/>
              </a:schemeClr>
            </a:solidFill>
          </p:spPr>
          <p:txBody>
            <a:bodyPr wrap="square" rtlCol="0">
              <a:spAutoFit/>
            </a:bodyPr>
            <a:lstStyle/>
            <a:p>
              <a:r>
                <a:rPr lang="en-US" sz="1400" dirty="0"/>
                <a:t>Fundraising</a:t>
              </a:r>
              <a:endParaRPr lang="en-US" sz="1400" dirty="0"/>
            </a:p>
          </p:txBody>
        </p:sp>
        <p:sp>
          <p:nvSpPr>
            <p:cNvPr id="32" name="TextBox 31"/>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3" name="TextBox 32"/>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541" y="872455"/>
            <a:ext cx="3080724" cy="4107632"/>
          </a:xfrm>
          <a:prstGeom prst="rect">
            <a:avLst/>
          </a:prstGeom>
        </p:spPr>
      </p:pic>
      <p:sp>
        <p:nvSpPr>
          <p:cNvPr id="34" name="TextBox 33"/>
          <p:cNvSpPr txBox="1"/>
          <p:nvPr/>
        </p:nvSpPr>
        <p:spPr>
          <a:xfrm>
            <a:off x="8624589" y="5022032"/>
            <a:ext cx="3080724" cy="430887"/>
          </a:xfrm>
          <a:prstGeom prst="rect">
            <a:avLst/>
          </a:prstGeom>
          <a:noFill/>
        </p:spPr>
        <p:txBody>
          <a:bodyPr wrap="square" rtlCol="0">
            <a:spAutoFit/>
          </a:bodyPr>
          <a:lstStyle/>
          <a:p>
            <a:pPr algn="ctr"/>
            <a:r>
              <a:rPr lang="en-IN" sz="1100" dirty="0"/>
              <a:t>Flyer for a 2023 dance performance organized by CHAART</a:t>
            </a:r>
            <a:endParaRPr lang="en-IN" sz="11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551" y="1155030"/>
            <a:ext cx="2899442" cy="3866930"/>
          </a:xfrm>
          <a:prstGeom prst="rect">
            <a:avLst/>
          </a:prstGeom>
        </p:spPr>
      </p:pic>
      <p:sp>
        <p:nvSpPr>
          <p:cNvPr id="35" name="TextBox 34"/>
          <p:cNvSpPr txBox="1"/>
          <p:nvPr/>
        </p:nvSpPr>
        <p:spPr>
          <a:xfrm>
            <a:off x="863180" y="5235813"/>
            <a:ext cx="3080724" cy="430887"/>
          </a:xfrm>
          <a:prstGeom prst="rect">
            <a:avLst/>
          </a:prstGeom>
          <a:noFill/>
        </p:spPr>
        <p:txBody>
          <a:bodyPr wrap="square" rtlCol="0">
            <a:spAutoFit/>
          </a:bodyPr>
          <a:lstStyle/>
          <a:p>
            <a:pPr algn="ctr"/>
            <a:r>
              <a:rPr lang="en-IN" sz="1100" dirty="0"/>
              <a:t>Flyer for a 2011 dance performance organized by CHAART</a:t>
            </a:r>
            <a:endParaRPr lang="en-IN"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2426" y="159387"/>
            <a:ext cx="11979830" cy="323975"/>
            <a:chOff x="42426" y="159387"/>
            <a:chExt cx="11979830" cy="323975"/>
          </a:xfrm>
        </p:grpSpPr>
        <p:sp>
          <p:nvSpPr>
            <p:cNvPr id="21" name="TextBox 20"/>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rgbClr val="FFC000"/>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rgbClr val="FFC000"/>
            </a:solidFill>
          </p:spPr>
          <p:txBody>
            <a:bodyPr wrap="square" rtlCol="0">
              <a:spAutoFit/>
            </a:bodyPr>
            <a:lstStyle/>
            <a:p>
              <a:r>
                <a:rPr lang="en-US" sz="1400" dirty="0"/>
                <a:t>Fundraising</a:t>
              </a:r>
              <a:endParaRPr lang="en-US" sz="1400" dirty="0"/>
            </a:p>
          </p:txBody>
        </p:sp>
        <p:sp>
          <p:nvSpPr>
            <p:cNvPr id="32" name="TextBox 31"/>
            <p:cNvSpPr txBox="1"/>
            <p:nvPr/>
          </p:nvSpPr>
          <p:spPr>
            <a:xfrm>
              <a:off x="10262132" y="169033"/>
              <a:ext cx="710251" cy="307777"/>
            </a:xfrm>
            <a:prstGeom prst="rect">
              <a:avLst/>
            </a:prstGeom>
            <a:solidFill>
              <a:schemeClr val="accent1">
                <a:lumMod val="60000"/>
                <a:lumOff val="40000"/>
              </a:schemeClr>
            </a:solidFill>
          </p:spPr>
          <p:txBody>
            <a:bodyPr wrap="square" rtlCol="0">
              <a:spAutoFit/>
            </a:bodyPr>
            <a:lstStyle/>
            <a:p>
              <a:r>
                <a:rPr lang="en-US" sz="1400" dirty="0"/>
                <a:t>Charity</a:t>
              </a:r>
              <a:endParaRPr lang="en-US" sz="1400" dirty="0"/>
            </a:p>
          </p:txBody>
        </p:sp>
        <p:sp>
          <p:nvSpPr>
            <p:cNvPr id="33" name="TextBox 32"/>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
        <p:nvSpPr>
          <p:cNvPr id="20" name="TextBox 19"/>
          <p:cNvSpPr txBox="1"/>
          <p:nvPr/>
        </p:nvSpPr>
        <p:spPr>
          <a:xfrm>
            <a:off x="3561403" y="547255"/>
            <a:ext cx="5464572" cy="553998"/>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12 Non-Profits Supported through CHAART</a:t>
            </a:r>
            <a:endParaRPr lang="en-US" b="1"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Providing Food and Education to Poor Children Around the Globe </a:t>
            </a:r>
            <a:endParaRPr lang="en-US" sz="1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8814" t="6758" r="9301" b="24397"/>
          <a:stretch>
            <a:fillRect/>
          </a:stretch>
        </p:blipFill>
        <p:spPr>
          <a:xfrm>
            <a:off x="2941320" y="2519680"/>
            <a:ext cx="5724525" cy="3393440"/>
          </a:xfrm>
          <a:prstGeom prst="rect">
            <a:avLst/>
          </a:prstGeom>
        </p:spPr>
      </p:pic>
      <p:sp>
        <p:nvSpPr>
          <p:cNvPr id="31" name="TextBox 30"/>
          <p:cNvSpPr txBox="1"/>
          <p:nvPr/>
        </p:nvSpPr>
        <p:spPr>
          <a:xfrm>
            <a:off x="3088015" y="6195299"/>
            <a:ext cx="5193020" cy="461665"/>
          </a:xfrm>
          <a:prstGeom prst="rect">
            <a:avLst/>
          </a:prstGeom>
          <a:noFill/>
        </p:spPr>
        <p:txBody>
          <a:bodyPr wrap="square" rtlCol="0">
            <a:spAutoFit/>
          </a:bodyPr>
          <a:lstStyle/>
          <a:p>
            <a:pPr algn="ctr"/>
            <a:r>
              <a:rPr lang="en-IN" sz="1400" dirty="0"/>
              <a:t>CHAART Donation Received by </a:t>
            </a:r>
            <a:r>
              <a:rPr lang="en-IN" sz="1400" dirty="0" err="1"/>
              <a:t>Johny</a:t>
            </a:r>
            <a:r>
              <a:rPr lang="en-IN" sz="1400" dirty="0"/>
              <a:t>, NTFB Coordinator, Plano, TX</a:t>
            </a:r>
            <a:endParaRPr lang="en-IN" sz="1400" dirty="0"/>
          </a:p>
          <a:p>
            <a:pPr algn="ctr"/>
            <a:r>
              <a:rPr lang="en-IN" sz="1000" dirty="0"/>
              <a:t>(Photo taken May 2023)</a:t>
            </a:r>
            <a:endParaRPr lang="en-IN" sz="1000" dirty="0"/>
          </a:p>
        </p:txBody>
      </p:sp>
      <p:pic>
        <p:nvPicPr>
          <p:cNvPr id="34" name="Picture 2" descr="AIM for Seva - Home | Facebook"/>
          <p:cNvPicPr>
            <a:picLocks noChangeAspect="1" noChangeArrowheads="1"/>
          </p:cNvPicPr>
          <p:nvPr/>
        </p:nvPicPr>
        <p:blipFill rotWithShape="1">
          <a:blip r:embed="rId2">
            <a:extLst>
              <a:ext uri="{28A0092B-C50C-407E-A947-70E740481C1C}">
                <a14:useLocalDpi xmlns:a14="http://schemas.microsoft.com/office/drawing/2010/main" val="0"/>
              </a:ext>
            </a:extLst>
          </a:blip>
          <a:srcRect l="4159" t="13695" r="2897" b="13890"/>
          <a:stretch>
            <a:fillRect/>
          </a:stretch>
        </p:blipFill>
        <p:spPr bwMode="auto">
          <a:xfrm>
            <a:off x="937452" y="1348098"/>
            <a:ext cx="1301432" cy="10139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NTFB Logo | North Texas Food Bank"/>
          <p:cNvPicPr>
            <a:picLocks noChangeAspect="1" noChangeArrowheads="1"/>
          </p:cNvPicPr>
          <p:nvPr/>
        </p:nvPicPr>
        <p:blipFill rotWithShape="1">
          <a:blip r:embed="rId3">
            <a:extLst>
              <a:ext uri="{28A0092B-C50C-407E-A947-70E740481C1C}">
                <a14:useLocalDpi xmlns:a14="http://schemas.microsoft.com/office/drawing/2010/main" val="0"/>
              </a:ext>
            </a:extLst>
          </a:blip>
          <a:srcRect l="5424" t="15071"/>
          <a:stretch>
            <a:fillRect/>
          </a:stretch>
        </p:blipFill>
        <p:spPr bwMode="auto">
          <a:xfrm>
            <a:off x="816120" y="5578488"/>
            <a:ext cx="1798808" cy="6168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Pratham Connected - Old - Apps on Google Play"/>
          <p:cNvPicPr>
            <a:picLocks noChangeAspect="1" noChangeArrowheads="1"/>
          </p:cNvPicPr>
          <p:nvPr/>
        </p:nvPicPr>
        <p:blipFill rotWithShape="1">
          <a:blip r:embed="rId4">
            <a:extLst>
              <a:ext uri="{28A0092B-C50C-407E-A947-70E740481C1C}">
                <a14:useLocalDpi xmlns:a14="http://schemas.microsoft.com/office/drawing/2010/main" val="0"/>
              </a:ext>
            </a:extLst>
          </a:blip>
          <a:srcRect l="-1" t="16301" r="-1817" b="12763"/>
          <a:stretch>
            <a:fillRect/>
          </a:stretch>
        </p:blipFill>
        <p:spPr bwMode="auto">
          <a:xfrm>
            <a:off x="9088230" y="2426162"/>
            <a:ext cx="2425709" cy="91894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Akshaya Patra Foundation | Nourishing Schools"/>
          <p:cNvPicPr>
            <a:picLocks noChangeAspect="1" noChangeArrowheads="1"/>
          </p:cNvPicPr>
          <p:nvPr/>
        </p:nvPicPr>
        <p:blipFill rotWithShape="1">
          <a:blip r:embed="rId5">
            <a:extLst>
              <a:ext uri="{28A0092B-C50C-407E-A947-70E740481C1C}">
                <a14:useLocalDpi xmlns:a14="http://schemas.microsoft.com/office/drawing/2010/main" val="0"/>
              </a:ext>
            </a:extLst>
          </a:blip>
          <a:srcRect l="12857" t="33270" r="15865" b="29902"/>
          <a:stretch>
            <a:fillRect/>
          </a:stretch>
        </p:blipFill>
        <p:spPr bwMode="auto">
          <a:xfrm>
            <a:off x="9111065" y="1315143"/>
            <a:ext cx="1926706" cy="9999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7825" y="3745962"/>
            <a:ext cx="2404077" cy="681594"/>
          </a:xfrm>
          <a:prstGeom prst="rect">
            <a:avLst/>
          </a:prstGeom>
        </p:spPr>
      </p:pic>
      <p:pic>
        <p:nvPicPr>
          <p:cNvPr id="4100" name="Picture 4" descr="HOME PAGE - Children's Advocacy Center of Collin Coun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969" y="3228289"/>
            <a:ext cx="2242162" cy="12996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merican Red Cross Logo and symbol, meaning, history, PNG, brand"/>
          <p:cNvPicPr>
            <a:picLocks noChangeAspect="1" noChangeArrowheads="1"/>
          </p:cNvPicPr>
          <p:nvPr/>
        </p:nvPicPr>
        <p:blipFill rotWithShape="1">
          <a:blip r:embed="rId8">
            <a:extLst>
              <a:ext uri="{28A0092B-C50C-407E-A947-70E740481C1C}">
                <a14:useLocalDpi xmlns:a14="http://schemas.microsoft.com/office/drawing/2010/main" val="0"/>
              </a:ext>
            </a:extLst>
          </a:blip>
          <a:srcRect l="-1" t="21242" r="-738" b="22847"/>
          <a:stretch>
            <a:fillRect/>
          </a:stretch>
        </p:blipFill>
        <p:spPr bwMode="auto">
          <a:xfrm>
            <a:off x="2941308" y="1314948"/>
            <a:ext cx="2600325" cy="9905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len Public Library Volunteens"/>
          <p:cNvPicPr>
            <a:picLocks noChangeAspect="1" noChangeArrowheads="1"/>
          </p:cNvPicPr>
          <p:nvPr/>
        </p:nvPicPr>
        <p:blipFill rotWithShape="1">
          <a:blip r:embed="rId9">
            <a:extLst>
              <a:ext uri="{28A0092B-C50C-407E-A947-70E740481C1C}">
                <a14:useLocalDpi xmlns:a14="http://schemas.microsoft.com/office/drawing/2010/main" val="0"/>
              </a:ext>
            </a:extLst>
          </a:blip>
          <a:srcRect l="6714" t="9410" r="6810" b="10480"/>
          <a:stretch>
            <a:fillRect/>
          </a:stretch>
        </p:blipFill>
        <p:spPr bwMode="auto">
          <a:xfrm>
            <a:off x="6090025" y="1314948"/>
            <a:ext cx="1976551" cy="124082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ISD plans for school year | Murphy Monitor"/>
          <p:cNvPicPr>
            <a:picLocks noChangeAspect="1" noChangeArrowheads="1"/>
          </p:cNvPicPr>
          <p:nvPr/>
        </p:nvPicPr>
        <p:blipFill rotWithShape="1">
          <a:blip r:embed="rId10">
            <a:extLst>
              <a:ext uri="{28A0092B-C50C-407E-A947-70E740481C1C}">
                <a14:useLocalDpi xmlns:a14="http://schemas.microsoft.com/office/drawing/2010/main" val="0"/>
              </a:ext>
            </a:extLst>
          </a:blip>
          <a:srcRect t="16852" r="1361" b="19951"/>
          <a:stretch>
            <a:fillRect/>
          </a:stretch>
        </p:blipFill>
        <p:spPr bwMode="auto">
          <a:xfrm>
            <a:off x="749957" y="4649022"/>
            <a:ext cx="1897166" cy="80884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Vibha | LinkedIn"/>
          <p:cNvPicPr>
            <a:picLocks noChangeAspect="1" noChangeArrowheads="1"/>
          </p:cNvPicPr>
          <p:nvPr/>
        </p:nvPicPr>
        <p:blipFill rotWithShape="1">
          <a:blip r:embed="rId11">
            <a:extLst>
              <a:ext uri="{28A0092B-C50C-407E-A947-70E740481C1C}">
                <a14:useLocalDpi xmlns:a14="http://schemas.microsoft.com/office/drawing/2010/main" val="0"/>
              </a:ext>
            </a:extLst>
          </a:blip>
          <a:srcRect l="9552" t="30969" r="7386" b="27058"/>
          <a:stretch>
            <a:fillRect/>
          </a:stretch>
        </p:blipFill>
        <p:spPr bwMode="auto">
          <a:xfrm>
            <a:off x="9251214" y="4649084"/>
            <a:ext cx="1582355" cy="79958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AID India Eureka | LinkedIn"/>
          <p:cNvPicPr>
            <a:picLocks noChangeAspect="1" noChangeArrowheads="1"/>
          </p:cNvPicPr>
          <p:nvPr/>
        </p:nvPicPr>
        <p:blipFill rotWithShape="1">
          <a:blip r:embed="rId12">
            <a:extLst>
              <a:ext uri="{28A0092B-C50C-407E-A947-70E740481C1C}">
                <a14:useLocalDpi xmlns:a14="http://schemas.microsoft.com/office/drawing/2010/main" val="0"/>
              </a:ext>
            </a:extLst>
          </a:blip>
          <a:srcRect l="1596" t="-817" r="2173" b="4868"/>
          <a:stretch>
            <a:fillRect/>
          </a:stretch>
        </p:blipFill>
        <p:spPr bwMode="auto">
          <a:xfrm>
            <a:off x="9209840" y="5670453"/>
            <a:ext cx="2314132" cy="60444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Asha for Education | Catalyzing socio-economic change through the education  of underprivileged childr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166" y="2426064"/>
            <a:ext cx="2550103" cy="681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62855" y="968240"/>
            <a:ext cx="11480838" cy="2553391"/>
          </a:xfrm>
          <a:prstGeom prst="rect">
            <a:avLst/>
          </a:prstGeom>
          <a:noFill/>
        </p:spPr>
        <p:txBody>
          <a:bodyPr wrap="square" rtlCol="0">
            <a:spAutoFit/>
          </a:bodyPr>
          <a:lstStyle/>
          <a:p>
            <a:pPr>
              <a:lnSpc>
                <a:spcPct val="108000"/>
              </a:lnSpc>
              <a:spcAft>
                <a:spcPts val="800"/>
              </a:spcAft>
            </a:pPr>
            <a:r>
              <a:rPr lang="en-US" sz="1400" dirty="0">
                <a:latin typeface="Times New Roman" panose="02020603050405020304" pitchFamily="18" charset="0"/>
                <a:cs typeface="Times New Roman" panose="02020603050405020304" pitchFamily="18" charset="0"/>
              </a:rPr>
              <a:t>As an instructor for over 30 years, I have had the pleasure of teaching hundreds of students and hired some of them as my teaching/research assistants. Beyond teaching and assistantship, I am pleased to have had the opportunity to advice/mentor the following students: </a:t>
            </a:r>
            <a:endParaRPr lang="en-US" sz="1400"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u="sng" dirty="0">
                <a:latin typeface="Times New Roman" panose="02020603050405020304" pitchFamily="18" charset="0"/>
                <a:cs typeface="Times New Roman" panose="02020603050405020304" pitchFamily="18" charset="0"/>
              </a:rPr>
              <a:t>Ph.D. Students (as coauthor, thesis committee member, research advisor)</a:t>
            </a:r>
            <a:endParaRPr lang="en-US" sz="1400" u="sng"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i="1" dirty="0">
                <a:latin typeface="Times New Roman" panose="02020603050405020304" pitchFamily="18" charset="0"/>
                <a:cs typeface="Times New Roman" panose="02020603050405020304" pitchFamily="18" charset="0"/>
              </a:rPr>
              <a:t>Suresh </a:t>
            </a:r>
            <a:r>
              <a:rPr lang="en-US" sz="1400" i="1" dirty="0" err="1">
                <a:latin typeface="Times New Roman" panose="02020603050405020304" pitchFamily="18" charset="0"/>
                <a:cs typeface="Times New Roman" panose="02020603050405020304" pitchFamily="18" charset="0"/>
              </a:rPr>
              <a:t>Diwaker</a:t>
            </a:r>
            <a:r>
              <a:rPr lang="en-US" sz="1400" dirty="0">
                <a:latin typeface="Times New Roman" panose="02020603050405020304" pitchFamily="18" charset="0"/>
                <a:cs typeface="Times New Roman" panose="02020603050405020304" pitchFamily="18" charset="0"/>
              </a:rPr>
              <a:t>,</a:t>
            </a:r>
            <a:r>
              <a:rPr lang="en-US" sz="1400" i="1" dirty="0">
                <a:latin typeface="Times New Roman" panose="02020603050405020304" pitchFamily="18" charset="0"/>
                <a:cs typeface="Times New Roman" panose="02020603050405020304" pitchFamily="18" charset="0"/>
              </a:rPr>
              <a:t> Doyle Kim, John </a:t>
            </a:r>
            <a:r>
              <a:rPr lang="en-US" sz="1400" i="1" dirty="0" err="1">
                <a:latin typeface="Times New Roman" panose="02020603050405020304" pitchFamily="18" charset="0"/>
                <a:cs typeface="Times New Roman" panose="02020603050405020304" pitchFamily="18" charset="0"/>
              </a:rPr>
              <a:t>Mittelstaedt</a:t>
            </a:r>
            <a:endParaRPr lang="en-US" sz="1400" i="1"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u="sng" dirty="0">
                <a:latin typeface="Times New Roman" panose="02020603050405020304" pitchFamily="18" charset="0"/>
                <a:cs typeface="Times New Roman" panose="02020603050405020304" pitchFamily="18" charset="0"/>
              </a:rPr>
              <a:t>Masters Students (as general advisor, help with startup)</a:t>
            </a:r>
            <a:endParaRPr lang="en-US" sz="1400" u="sng"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i="1" dirty="0">
                <a:latin typeface="Times New Roman" panose="02020603050405020304" pitchFamily="18" charset="0"/>
                <a:cs typeface="Times New Roman" panose="02020603050405020304" pitchFamily="18" charset="0"/>
              </a:rPr>
              <a:t>Vishal Ahuja, Bala Ganapathy</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Madhuri Manjunath, Larissa Spies, Tegan Webster</a:t>
            </a:r>
            <a:endParaRPr lang="en-US" sz="1400" i="1"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u="sng" dirty="0">
                <a:latin typeface="Times New Roman" panose="02020603050405020304" pitchFamily="18" charset="0"/>
                <a:cs typeface="Times New Roman" panose="02020603050405020304" pitchFamily="18" charset="0"/>
              </a:rPr>
              <a:t>Undergrad/High-School Students (as general advisor, recommender)</a:t>
            </a:r>
            <a:endParaRPr lang="en-US" sz="1400" u="sng" dirty="0">
              <a:latin typeface="Times New Roman" panose="02020603050405020304" pitchFamily="18" charset="0"/>
              <a:cs typeface="Times New Roman" panose="02020603050405020304" pitchFamily="18" charset="0"/>
            </a:endParaRPr>
          </a:p>
          <a:p>
            <a:pPr>
              <a:lnSpc>
                <a:spcPct val="108000"/>
              </a:lnSpc>
              <a:spcAft>
                <a:spcPts val="800"/>
              </a:spcAft>
            </a:pPr>
            <a:r>
              <a:rPr lang="en-US" sz="1400" i="1" dirty="0">
                <a:latin typeface="Times New Roman" panose="02020603050405020304" pitchFamily="18" charset="0"/>
                <a:cs typeface="Times New Roman" panose="02020603050405020304" pitchFamily="18" charset="0"/>
              </a:rPr>
              <a:t>Mahika Bansal</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Arnav </a:t>
            </a:r>
            <a:r>
              <a:rPr lang="en-US" sz="1400" i="1" dirty="0" err="1">
                <a:latin typeface="Times New Roman" panose="02020603050405020304" pitchFamily="18" charset="0"/>
                <a:cs typeface="Times New Roman" panose="02020603050405020304" pitchFamily="18" charset="0"/>
              </a:rPr>
              <a:t>Lavanuru</a:t>
            </a:r>
            <a:r>
              <a:rPr lang="en-US" sz="1400" i="1" dirty="0">
                <a:latin typeface="Times New Roman" panose="02020603050405020304" pitchFamily="18" charset="0"/>
                <a:cs typeface="Times New Roman" panose="02020603050405020304" pitchFamily="18" charset="0"/>
              </a:rPr>
              <a:t>, Lakshana Nattamai</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Laya Rajaram</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Arvind Venkataraman</a:t>
            </a:r>
            <a:endParaRPr lang="en-US" sz="1400" i="1" dirty="0">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42426" y="159387"/>
            <a:ext cx="11979830" cy="323975"/>
            <a:chOff x="42426" y="159387"/>
            <a:chExt cx="11979830" cy="323975"/>
          </a:xfrm>
        </p:grpSpPr>
        <p:sp>
          <p:nvSpPr>
            <p:cNvPr id="21" name="TextBox 20"/>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rgbClr val="FFC000"/>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rgbClr val="FFC000"/>
            </a:solidFill>
          </p:spPr>
          <p:txBody>
            <a:bodyPr wrap="square" rtlCol="0">
              <a:spAutoFit/>
            </a:bodyPr>
            <a:lstStyle/>
            <a:p>
              <a:r>
                <a:rPr lang="en-US" sz="1400" dirty="0"/>
                <a:t>Fundraising</a:t>
              </a:r>
              <a:endParaRPr lang="en-US" sz="1400" dirty="0"/>
            </a:p>
          </p:txBody>
        </p:sp>
        <p:sp>
          <p:nvSpPr>
            <p:cNvPr id="32" name="TextBox 31"/>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3" name="TextBox 32"/>
            <p:cNvSpPr txBox="1"/>
            <p:nvPr/>
          </p:nvSpPr>
          <p:spPr>
            <a:xfrm>
              <a:off x="11037583" y="169451"/>
              <a:ext cx="984673" cy="307777"/>
            </a:xfrm>
            <a:prstGeom prst="rect">
              <a:avLst/>
            </a:prstGeom>
            <a:solidFill>
              <a:schemeClr val="accent1">
                <a:lumMod val="60000"/>
                <a:lumOff val="40000"/>
              </a:schemeClr>
            </a:solidFill>
          </p:spPr>
          <p:txBody>
            <a:bodyPr wrap="square" rtlCol="0">
              <a:spAutoFit/>
            </a:bodyPr>
            <a:lstStyle/>
            <a:p>
              <a:r>
                <a:rPr lang="en-US" sz="1400" dirty="0"/>
                <a:t>Mentoring</a:t>
              </a:r>
              <a:endParaRPr lang="en-US" sz="1400" dirty="0"/>
            </a:p>
          </p:txBody>
        </p:sp>
      </p:grpSp>
      <p:sp>
        <p:nvSpPr>
          <p:cNvPr id="34" name="TextBox 33"/>
          <p:cNvSpPr txBox="1"/>
          <p:nvPr/>
        </p:nvSpPr>
        <p:spPr>
          <a:xfrm>
            <a:off x="262855" y="4006509"/>
            <a:ext cx="11480838" cy="541687"/>
          </a:xfrm>
          <a:prstGeom prst="rect">
            <a:avLst/>
          </a:prstGeom>
          <a:noFill/>
        </p:spPr>
        <p:txBody>
          <a:bodyPr wrap="square" rtlCol="0">
            <a:spAutoFit/>
          </a:bodyPr>
          <a:lstStyle/>
          <a:p>
            <a:pPr>
              <a:lnSpc>
                <a:spcPct val="108000"/>
              </a:lnSpc>
              <a:spcAft>
                <a:spcPts val="800"/>
              </a:spcAft>
            </a:pPr>
            <a:r>
              <a:rPr lang="en-US" sz="1400" dirty="0">
                <a:latin typeface="Times New Roman" panose="02020603050405020304" pitchFamily="18" charset="0"/>
                <a:cs typeface="Times New Roman" panose="02020603050405020304" pitchFamily="18" charset="0"/>
              </a:rPr>
              <a:t>Every mentor is also a mentee. During my formative years, and even now, I have been guided by many mentors who have directly or indirectly influenced me through their advice and critique. They have been instrumental in bringing out my best and I owe a big thanks to them!</a:t>
            </a:r>
            <a:endParaRPr lang="en-US" sz="1400" i="1"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848837" y="557775"/>
            <a:ext cx="1536197" cy="369332"/>
          </a:xfrm>
          <a:prstGeom prst="rect">
            <a:avLst/>
          </a:prstGeom>
          <a:noFill/>
        </p:spPr>
        <p:txBody>
          <a:bodyPr wrap="square" rtlCol="0">
            <a:spAutoFit/>
          </a:bodyPr>
          <a:lstStyle/>
          <a:p>
            <a:pPr algn="ct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My Mentees</a:t>
            </a:r>
            <a:endParaRPr lang="en-US" sz="1200" b="1" dirty="0">
              <a:latin typeface="CG Times"/>
              <a:ea typeface="Times New Roman" panose="02020603050405020304" pitchFamily="18" charset="0"/>
              <a:cs typeface="Times New Roman" panose="02020603050405020304" pitchFamily="18" charset="0"/>
            </a:endParaRPr>
          </a:p>
        </p:txBody>
      </p:sp>
      <p:sp>
        <p:nvSpPr>
          <p:cNvPr id="36" name="TextBox 35"/>
          <p:cNvSpPr txBox="1"/>
          <p:nvPr/>
        </p:nvSpPr>
        <p:spPr>
          <a:xfrm>
            <a:off x="4916439" y="3562764"/>
            <a:ext cx="1536197" cy="369332"/>
          </a:xfrm>
          <a:prstGeom prst="rect">
            <a:avLst/>
          </a:prstGeom>
          <a:noFill/>
        </p:spPr>
        <p:txBody>
          <a:bodyPr wrap="square" rtlCol="0">
            <a:spAutoFit/>
          </a:bodyPr>
          <a:lstStyle/>
          <a:p>
            <a:pPr algn="ct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My Mentors</a:t>
            </a:r>
            <a:endParaRPr lang="en-US" sz="1200" b="1" dirty="0">
              <a:latin typeface="CG Times"/>
              <a:ea typeface="Times New Roman" panose="02020603050405020304" pitchFamily="18" charset="0"/>
              <a:cs typeface="Times New Roman" panose="02020603050405020304" pitchFamily="18" charset="0"/>
            </a:endParaRPr>
          </a:p>
        </p:txBody>
      </p:sp>
      <p:pic>
        <p:nvPicPr>
          <p:cNvPr id="6150" name="Picture 6" descr="SMU Retired Facul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5182" y="4697601"/>
            <a:ext cx="1124407" cy="142952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onald Lehmann | Columbia Business School"/>
          <p:cNvPicPr>
            <a:picLocks noChangeAspect="1" noChangeArrowheads="1"/>
          </p:cNvPicPr>
          <p:nvPr/>
        </p:nvPicPr>
        <p:blipFill rotWithShape="1">
          <a:blip r:embed="rId2">
            <a:extLst>
              <a:ext uri="{28A0092B-C50C-407E-A947-70E740481C1C}">
                <a14:useLocalDpi xmlns:a14="http://schemas.microsoft.com/office/drawing/2010/main" val="0"/>
              </a:ext>
            </a:extLst>
          </a:blip>
          <a:srcRect l="13661" r="13738" b="-1405"/>
          <a:stretch>
            <a:fillRect/>
          </a:stretch>
        </p:blipFill>
        <p:spPr bwMode="auto">
          <a:xfrm>
            <a:off x="4822858" y="4694091"/>
            <a:ext cx="1562176" cy="145199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ergers &amp; Acquisitions Professors &amp; Spea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775" y="4697601"/>
            <a:ext cx="1086883" cy="145199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Anne Coughlan - Faculty - Kellogg School of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768" y="4686368"/>
            <a:ext cx="1194380" cy="1451991"/>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Market Inc., Winter 2005, Kellogg World Alumni Magazine, Kellogg School of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343" y="4700554"/>
            <a:ext cx="2679169" cy="142657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James Anderson - Faculty - Kellogg School of Manage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26" y="4686368"/>
            <a:ext cx="1167715" cy="1424043"/>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Gerard J Tellis - USC Marsh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4006" y="4681045"/>
            <a:ext cx="1207615" cy="1410819"/>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descr="Young Scholar Award Inaugurated in Honor of Marketing Professor V. “Seenu”  Srinivasan | Stanford Graduate School of Business"/>
          <p:cNvPicPr>
            <a:picLocks noChangeAspect="1" noChangeArrowheads="1"/>
          </p:cNvPicPr>
          <p:nvPr/>
        </p:nvPicPr>
        <p:blipFill rotWithShape="1">
          <a:blip r:embed="rId8">
            <a:extLst>
              <a:ext uri="{28A0092B-C50C-407E-A947-70E740481C1C}">
                <a14:useLocalDpi xmlns:a14="http://schemas.microsoft.com/office/drawing/2010/main" val="0"/>
              </a:ext>
            </a:extLst>
          </a:blip>
          <a:srcRect l="22575" t="10082" r="7229" b="904"/>
          <a:stretch>
            <a:fillRect/>
          </a:stretch>
        </p:blipFill>
        <p:spPr bwMode="auto">
          <a:xfrm>
            <a:off x="9138821" y="4681046"/>
            <a:ext cx="1690553" cy="142657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9201" y="6063917"/>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James Anderson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Faculty Advisor</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45" name="TextBox 44"/>
          <p:cNvSpPr txBox="1"/>
          <p:nvPr/>
        </p:nvSpPr>
        <p:spPr>
          <a:xfrm>
            <a:off x="1265249" y="6091865"/>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Anne Coughlan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Thesis Advisor</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46" name="TextBox 45"/>
          <p:cNvSpPr txBox="1"/>
          <p:nvPr/>
        </p:nvSpPr>
        <p:spPr>
          <a:xfrm>
            <a:off x="2499834" y="6114331"/>
            <a:ext cx="1194380"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Bill Dillon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Academic Supervisor</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47" name="TextBox 46"/>
          <p:cNvSpPr txBox="1"/>
          <p:nvPr/>
        </p:nvSpPr>
        <p:spPr>
          <a:xfrm>
            <a:off x="3678899" y="6127124"/>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Roger Kerin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Coauthor</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48" name="TextBox 47"/>
          <p:cNvSpPr txBox="1"/>
          <p:nvPr/>
        </p:nvSpPr>
        <p:spPr>
          <a:xfrm>
            <a:off x="5052998" y="6122112"/>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Don Lehmann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Role Model</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49" name="TextBox 48"/>
          <p:cNvSpPr txBox="1"/>
          <p:nvPr/>
        </p:nvSpPr>
        <p:spPr>
          <a:xfrm>
            <a:off x="6586098" y="6107616"/>
            <a:ext cx="2515414"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Louis Stern &amp; Philip Kotler</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Kellogg Professors</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50" name="TextBox 49"/>
          <p:cNvSpPr txBox="1"/>
          <p:nvPr/>
        </p:nvSpPr>
        <p:spPr>
          <a:xfrm>
            <a:off x="9416079" y="6085149"/>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Seenu Srinivasan</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Coauthor</a:t>
            </a:r>
            <a:endParaRPr lang="en-US" sz="900" dirty="0">
              <a:solidFill>
                <a:srgbClr val="FF0000"/>
              </a:solidFill>
              <a:ea typeface="Times New Roman" panose="02020603050405020304" pitchFamily="18" charset="0"/>
              <a:cs typeface="Times New Roman" panose="02020603050405020304" pitchFamily="18" charset="0"/>
            </a:endParaRPr>
          </a:p>
        </p:txBody>
      </p:sp>
      <p:sp>
        <p:nvSpPr>
          <p:cNvPr id="51" name="TextBox 50"/>
          <p:cNvSpPr txBox="1"/>
          <p:nvPr/>
        </p:nvSpPr>
        <p:spPr>
          <a:xfrm>
            <a:off x="10926751" y="6063917"/>
            <a:ext cx="1037422" cy="369332"/>
          </a:xfrm>
          <a:prstGeom prst="rect">
            <a:avLst/>
          </a:prstGeom>
          <a:noFill/>
        </p:spPr>
        <p:txBody>
          <a:bodyPr wrap="square" rtlCol="0">
            <a:spAutoFit/>
          </a:bodyPr>
          <a:lstStyle/>
          <a:p>
            <a:pPr algn="ctr">
              <a:tabLst>
                <a:tab pos="-457200" algn="l"/>
              </a:tabLst>
            </a:pPr>
            <a:r>
              <a:rPr lang="en-US" sz="900" dirty="0">
                <a:solidFill>
                  <a:schemeClr val="accent1"/>
                </a:solidFill>
                <a:ea typeface="Times New Roman" panose="02020603050405020304" pitchFamily="18" charset="0"/>
                <a:cs typeface="Times New Roman" panose="02020603050405020304" pitchFamily="18" charset="0"/>
              </a:rPr>
              <a:t>Gerry Tellis</a:t>
            </a:r>
            <a:endParaRPr lang="en-US" sz="900" dirty="0">
              <a:solidFill>
                <a:schemeClr val="accent1"/>
              </a:solidFill>
              <a:ea typeface="Times New Roman" panose="02020603050405020304" pitchFamily="18" charset="0"/>
              <a:cs typeface="Times New Roman" panose="02020603050405020304" pitchFamily="18" charset="0"/>
            </a:endParaRPr>
          </a:p>
          <a:p>
            <a:pPr algn="ctr">
              <a:tabLst>
                <a:tab pos="-457200" algn="l"/>
              </a:tabLst>
            </a:pPr>
            <a:r>
              <a:rPr lang="en-US" sz="900" dirty="0">
                <a:solidFill>
                  <a:srgbClr val="FF0000"/>
                </a:solidFill>
                <a:ea typeface="Times New Roman" panose="02020603050405020304" pitchFamily="18" charset="0"/>
                <a:cs typeface="Times New Roman" panose="02020603050405020304" pitchFamily="18" charset="0"/>
              </a:rPr>
              <a:t>Coauthor</a:t>
            </a:r>
            <a:endParaRPr lang="en-US" sz="900" dirty="0">
              <a:solidFill>
                <a:srgbClr val="FF0000"/>
              </a:solidFill>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35188" y="6327596"/>
            <a:ext cx="2396430" cy="307777"/>
          </a:xfrm>
          <a:prstGeom prst="rect">
            <a:avLst/>
          </a:prstGeom>
          <a:solidFill>
            <a:schemeClr val="accent4"/>
          </a:solidFill>
        </p:spPr>
        <p:txBody>
          <a:bodyPr wrap="square" rtlCol="0">
            <a:spAutoFit/>
          </a:bodyPr>
          <a:lstStyle/>
          <a:p>
            <a:r>
              <a:rPr lang="en-US" sz="1400" dirty="0"/>
              <a:t>Dr. Raj Sethuraman Resume</a:t>
            </a:r>
            <a:endParaRPr lang="en-US" sz="1400" dirty="0"/>
          </a:p>
        </p:txBody>
      </p:sp>
      <p:pic>
        <p:nvPicPr>
          <p:cNvPr id="18" name="Picture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58114" y="688157"/>
            <a:ext cx="1149986" cy="1572993"/>
          </a:xfrm>
          <a:prstGeom prst="rect">
            <a:avLst/>
          </a:prstGeom>
          <a:ln w="9525">
            <a:solidFill>
              <a:schemeClr val="tx1"/>
            </a:solidFill>
          </a:ln>
          <a:effectLst>
            <a:softEdge rad="0"/>
          </a:effectLst>
        </p:spPr>
      </p:pic>
      <p:sp>
        <p:nvSpPr>
          <p:cNvPr id="19" name="TextBox 18"/>
          <p:cNvSpPr txBox="1"/>
          <p:nvPr/>
        </p:nvSpPr>
        <p:spPr>
          <a:xfrm>
            <a:off x="4400782" y="2261506"/>
            <a:ext cx="3837981" cy="400110"/>
          </a:xfrm>
          <a:prstGeom prst="rect">
            <a:avLst/>
          </a:prstGeom>
          <a:noFill/>
        </p:spPr>
        <p:txBody>
          <a:bodyPr wrap="square" rtlCol="0">
            <a:spAutoFit/>
          </a:bodyPr>
          <a:lstStyle/>
          <a:p>
            <a:pPr algn="ctr"/>
            <a:r>
              <a:rPr lang="en-IN" sz="2000" dirty="0">
                <a:solidFill>
                  <a:srgbClr val="FF0000"/>
                </a:solidFill>
              </a:rPr>
              <a:t>Engaged in &amp; Passionate About</a:t>
            </a:r>
            <a:endParaRPr lang="en-IN" sz="2000" dirty="0">
              <a:solidFill>
                <a:srgbClr val="FF0000"/>
              </a:solidFill>
            </a:endParaRPr>
          </a:p>
        </p:txBody>
      </p:sp>
      <p:sp>
        <p:nvSpPr>
          <p:cNvPr id="20" name="TextBox 19"/>
          <p:cNvSpPr txBox="1"/>
          <p:nvPr/>
        </p:nvSpPr>
        <p:spPr>
          <a:xfrm>
            <a:off x="1115649" y="3279705"/>
            <a:ext cx="2332653" cy="369332"/>
          </a:xfrm>
          <a:prstGeom prst="rect">
            <a:avLst/>
          </a:prstGeom>
          <a:noFill/>
        </p:spPr>
        <p:txBody>
          <a:bodyPr wrap="square" rtlCol="0">
            <a:spAutoFit/>
          </a:bodyPr>
          <a:lstStyle/>
          <a:p>
            <a:pPr algn="ctr"/>
            <a:r>
              <a:rPr lang="en-IN" dirty="0">
                <a:solidFill>
                  <a:srgbClr val="C00000"/>
                </a:solidFill>
              </a:rPr>
              <a:t>Academic Work </a:t>
            </a:r>
            <a:endParaRPr lang="en-IN" dirty="0">
              <a:solidFill>
                <a:srgbClr val="C00000"/>
              </a:solidFill>
            </a:endParaRPr>
          </a:p>
        </p:txBody>
      </p:sp>
      <p:sp>
        <p:nvSpPr>
          <p:cNvPr id="21" name="TextBox 20"/>
          <p:cNvSpPr txBox="1"/>
          <p:nvPr/>
        </p:nvSpPr>
        <p:spPr>
          <a:xfrm>
            <a:off x="4978453" y="3364570"/>
            <a:ext cx="2709899" cy="369332"/>
          </a:xfrm>
          <a:prstGeom prst="rect">
            <a:avLst/>
          </a:prstGeom>
          <a:noFill/>
        </p:spPr>
        <p:txBody>
          <a:bodyPr wrap="square" rtlCol="0">
            <a:spAutoFit/>
          </a:bodyPr>
          <a:lstStyle/>
          <a:p>
            <a:pPr algn="ctr"/>
            <a:r>
              <a:rPr lang="en-IN" dirty="0">
                <a:solidFill>
                  <a:srgbClr val="C00000"/>
                </a:solidFill>
              </a:rPr>
              <a:t>Corporate Connectivity</a:t>
            </a:r>
            <a:endParaRPr lang="en-IN" dirty="0">
              <a:solidFill>
                <a:srgbClr val="C00000"/>
              </a:solidFill>
            </a:endParaRPr>
          </a:p>
        </p:txBody>
      </p:sp>
      <p:sp>
        <p:nvSpPr>
          <p:cNvPr id="23" name="TextBox 22"/>
          <p:cNvSpPr txBox="1"/>
          <p:nvPr/>
        </p:nvSpPr>
        <p:spPr>
          <a:xfrm>
            <a:off x="9044043" y="3267621"/>
            <a:ext cx="1446245" cy="369332"/>
          </a:xfrm>
          <a:prstGeom prst="rect">
            <a:avLst/>
          </a:prstGeom>
          <a:noFill/>
        </p:spPr>
        <p:txBody>
          <a:bodyPr wrap="square" rtlCol="0">
            <a:spAutoFit/>
          </a:bodyPr>
          <a:lstStyle/>
          <a:p>
            <a:pPr algn="ctr"/>
            <a:r>
              <a:rPr lang="en-IN" dirty="0">
                <a:solidFill>
                  <a:srgbClr val="C00000"/>
                </a:solidFill>
              </a:rPr>
              <a:t>Giving Back</a:t>
            </a:r>
            <a:endParaRPr lang="en-IN" dirty="0">
              <a:solidFill>
                <a:srgbClr val="C00000"/>
              </a:solidFill>
            </a:endParaRPr>
          </a:p>
        </p:txBody>
      </p:sp>
      <p:sp>
        <p:nvSpPr>
          <p:cNvPr id="24" name="TextBox 23"/>
          <p:cNvSpPr txBox="1"/>
          <p:nvPr/>
        </p:nvSpPr>
        <p:spPr>
          <a:xfrm>
            <a:off x="539518" y="4093816"/>
            <a:ext cx="867747" cy="307777"/>
          </a:xfrm>
          <a:prstGeom prst="rect">
            <a:avLst/>
          </a:prstGeom>
          <a:noFill/>
        </p:spPr>
        <p:txBody>
          <a:bodyPr wrap="square" rtlCol="0">
            <a:spAutoFit/>
          </a:bodyPr>
          <a:lstStyle/>
          <a:p>
            <a:r>
              <a:rPr lang="en-IN" sz="1400" dirty="0"/>
              <a:t>Teaching</a:t>
            </a:r>
            <a:endParaRPr lang="en-IN" sz="1400" dirty="0"/>
          </a:p>
        </p:txBody>
      </p:sp>
      <p:sp>
        <p:nvSpPr>
          <p:cNvPr id="25" name="TextBox 24"/>
          <p:cNvSpPr txBox="1"/>
          <p:nvPr/>
        </p:nvSpPr>
        <p:spPr>
          <a:xfrm>
            <a:off x="1828767" y="4086637"/>
            <a:ext cx="957943" cy="307777"/>
          </a:xfrm>
          <a:prstGeom prst="rect">
            <a:avLst/>
          </a:prstGeom>
          <a:noFill/>
        </p:spPr>
        <p:txBody>
          <a:bodyPr wrap="square" rtlCol="0">
            <a:spAutoFit/>
          </a:bodyPr>
          <a:lstStyle/>
          <a:p>
            <a:r>
              <a:rPr lang="en-IN" sz="1400" dirty="0"/>
              <a:t>Research</a:t>
            </a:r>
            <a:endParaRPr lang="en-IN" sz="1400" dirty="0"/>
          </a:p>
        </p:txBody>
      </p:sp>
      <p:sp>
        <p:nvSpPr>
          <p:cNvPr id="26" name="TextBox 25"/>
          <p:cNvSpPr txBox="1"/>
          <p:nvPr/>
        </p:nvSpPr>
        <p:spPr>
          <a:xfrm>
            <a:off x="3224831" y="4083159"/>
            <a:ext cx="852989" cy="307777"/>
          </a:xfrm>
          <a:prstGeom prst="rect">
            <a:avLst/>
          </a:prstGeom>
          <a:noFill/>
        </p:spPr>
        <p:txBody>
          <a:bodyPr wrap="square" rtlCol="0">
            <a:spAutoFit/>
          </a:bodyPr>
          <a:lstStyle/>
          <a:p>
            <a:r>
              <a:rPr lang="en-IN" sz="1400" dirty="0"/>
              <a:t>Service</a:t>
            </a:r>
            <a:endParaRPr lang="en-IN" sz="1400" dirty="0"/>
          </a:p>
        </p:txBody>
      </p:sp>
      <p:sp>
        <p:nvSpPr>
          <p:cNvPr id="27" name="TextBox 26"/>
          <p:cNvSpPr txBox="1"/>
          <p:nvPr/>
        </p:nvSpPr>
        <p:spPr>
          <a:xfrm>
            <a:off x="10463664" y="4116025"/>
            <a:ext cx="957943" cy="307777"/>
          </a:xfrm>
          <a:prstGeom prst="rect">
            <a:avLst/>
          </a:prstGeom>
          <a:noFill/>
        </p:spPr>
        <p:txBody>
          <a:bodyPr wrap="square" rtlCol="0">
            <a:spAutoFit/>
          </a:bodyPr>
          <a:lstStyle/>
          <a:p>
            <a:r>
              <a:rPr lang="en-IN" sz="1400" dirty="0"/>
              <a:t>Mentoring</a:t>
            </a:r>
            <a:endParaRPr lang="en-IN" sz="1400" dirty="0"/>
          </a:p>
        </p:txBody>
      </p:sp>
      <p:sp>
        <p:nvSpPr>
          <p:cNvPr id="28" name="TextBox 27"/>
          <p:cNvSpPr txBox="1"/>
          <p:nvPr/>
        </p:nvSpPr>
        <p:spPr>
          <a:xfrm>
            <a:off x="5636381" y="4063800"/>
            <a:ext cx="629496" cy="307777"/>
          </a:xfrm>
          <a:prstGeom prst="rect">
            <a:avLst/>
          </a:prstGeom>
          <a:noFill/>
        </p:spPr>
        <p:txBody>
          <a:bodyPr wrap="square" rtlCol="0">
            <a:spAutoFit/>
          </a:bodyPr>
          <a:lstStyle/>
          <a:p>
            <a:r>
              <a:rPr lang="en-IN" sz="1400" dirty="0"/>
              <a:t>Talks</a:t>
            </a:r>
            <a:endParaRPr lang="en-IN" sz="1400" dirty="0"/>
          </a:p>
        </p:txBody>
      </p:sp>
      <p:sp>
        <p:nvSpPr>
          <p:cNvPr id="29" name="TextBox 28"/>
          <p:cNvSpPr txBox="1"/>
          <p:nvPr/>
        </p:nvSpPr>
        <p:spPr>
          <a:xfrm>
            <a:off x="4557437" y="4116025"/>
            <a:ext cx="671564" cy="307777"/>
          </a:xfrm>
          <a:prstGeom prst="rect">
            <a:avLst/>
          </a:prstGeom>
          <a:noFill/>
        </p:spPr>
        <p:txBody>
          <a:bodyPr wrap="square" rtlCol="0">
            <a:spAutoFit/>
          </a:bodyPr>
          <a:lstStyle/>
          <a:p>
            <a:r>
              <a:rPr lang="en-IN" sz="1400" dirty="0"/>
              <a:t>Books</a:t>
            </a:r>
            <a:endParaRPr lang="en-IN" sz="1400" dirty="0"/>
          </a:p>
        </p:txBody>
      </p:sp>
      <p:sp>
        <p:nvSpPr>
          <p:cNvPr id="30" name="TextBox 29"/>
          <p:cNvSpPr txBox="1"/>
          <p:nvPr/>
        </p:nvSpPr>
        <p:spPr>
          <a:xfrm>
            <a:off x="6509867" y="4073610"/>
            <a:ext cx="957943" cy="307777"/>
          </a:xfrm>
          <a:prstGeom prst="rect">
            <a:avLst/>
          </a:prstGeom>
          <a:noFill/>
        </p:spPr>
        <p:txBody>
          <a:bodyPr wrap="square" rtlCol="0">
            <a:spAutoFit/>
          </a:bodyPr>
          <a:lstStyle/>
          <a:p>
            <a:r>
              <a:rPr lang="en-IN" sz="1400" dirty="0"/>
              <a:t>Consulting</a:t>
            </a:r>
            <a:endParaRPr lang="en-IN" sz="1400" dirty="0"/>
          </a:p>
        </p:txBody>
      </p:sp>
      <p:sp>
        <p:nvSpPr>
          <p:cNvPr id="31" name="TextBox 30"/>
          <p:cNvSpPr txBox="1"/>
          <p:nvPr/>
        </p:nvSpPr>
        <p:spPr>
          <a:xfrm>
            <a:off x="8045815" y="4130517"/>
            <a:ext cx="1088253" cy="307777"/>
          </a:xfrm>
          <a:prstGeom prst="rect">
            <a:avLst/>
          </a:prstGeom>
          <a:noFill/>
        </p:spPr>
        <p:txBody>
          <a:bodyPr wrap="square" rtlCol="0">
            <a:spAutoFit/>
          </a:bodyPr>
          <a:lstStyle/>
          <a:p>
            <a:r>
              <a:rPr lang="en-IN" sz="1400" dirty="0"/>
              <a:t>Fundraising</a:t>
            </a:r>
            <a:endParaRPr lang="en-IN" sz="1400" dirty="0"/>
          </a:p>
        </p:txBody>
      </p:sp>
      <p:sp>
        <p:nvSpPr>
          <p:cNvPr id="32" name="TextBox 31"/>
          <p:cNvSpPr txBox="1"/>
          <p:nvPr/>
        </p:nvSpPr>
        <p:spPr>
          <a:xfrm>
            <a:off x="9358227" y="4116025"/>
            <a:ext cx="957943" cy="307777"/>
          </a:xfrm>
          <a:prstGeom prst="rect">
            <a:avLst/>
          </a:prstGeom>
          <a:noFill/>
        </p:spPr>
        <p:txBody>
          <a:bodyPr wrap="square" rtlCol="0">
            <a:spAutoFit/>
          </a:bodyPr>
          <a:lstStyle/>
          <a:p>
            <a:r>
              <a:rPr lang="en-IN" sz="1400" dirty="0"/>
              <a:t>Charity</a:t>
            </a:r>
            <a:endParaRPr lang="en-IN" sz="1400" dirty="0"/>
          </a:p>
        </p:txBody>
      </p:sp>
      <p:cxnSp>
        <p:nvCxnSpPr>
          <p:cNvPr id="3" name="Straight Connector 2"/>
          <p:cNvCxnSpPr/>
          <p:nvPr/>
        </p:nvCxnSpPr>
        <p:spPr>
          <a:xfrm>
            <a:off x="6319773" y="2614536"/>
            <a:ext cx="0" cy="45961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4" name="Straight Connector 33"/>
          <p:cNvCxnSpPr/>
          <p:nvPr/>
        </p:nvCxnSpPr>
        <p:spPr>
          <a:xfrm flipH="1" flipV="1">
            <a:off x="2320060" y="3026434"/>
            <a:ext cx="7431319" cy="9542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5" name="Straight Connector 34"/>
          <p:cNvCxnSpPr/>
          <p:nvPr/>
        </p:nvCxnSpPr>
        <p:spPr>
          <a:xfrm>
            <a:off x="2320060" y="2984724"/>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6" name="Straight Connector 35"/>
          <p:cNvCxnSpPr/>
          <p:nvPr/>
        </p:nvCxnSpPr>
        <p:spPr>
          <a:xfrm>
            <a:off x="6333403" y="3103436"/>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7" name="Straight Connector 36"/>
          <p:cNvCxnSpPr/>
          <p:nvPr/>
        </p:nvCxnSpPr>
        <p:spPr>
          <a:xfrm>
            <a:off x="9770953" y="3080149"/>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42" name="Oval 41"/>
          <p:cNvSpPr/>
          <p:nvPr/>
        </p:nvSpPr>
        <p:spPr>
          <a:xfrm>
            <a:off x="538903" y="4679433"/>
            <a:ext cx="1030916" cy="998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3" name="Oval 42"/>
          <p:cNvSpPr/>
          <p:nvPr/>
        </p:nvSpPr>
        <p:spPr>
          <a:xfrm>
            <a:off x="1840295" y="4677874"/>
            <a:ext cx="957943" cy="913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4" name="Oval 43"/>
          <p:cNvSpPr/>
          <p:nvPr/>
        </p:nvSpPr>
        <p:spPr>
          <a:xfrm>
            <a:off x="3107269" y="4684314"/>
            <a:ext cx="952711" cy="894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5" name="Oval 44"/>
          <p:cNvSpPr/>
          <p:nvPr/>
        </p:nvSpPr>
        <p:spPr>
          <a:xfrm>
            <a:off x="4502463" y="4715161"/>
            <a:ext cx="952711" cy="892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6" name="Oval 45"/>
          <p:cNvSpPr/>
          <p:nvPr/>
        </p:nvSpPr>
        <p:spPr>
          <a:xfrm>
            <a:off x="5503766" y="4677528"/>
            <a:ext cx="952711" cy="863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7" name="Oval 46"/>
          <p:cNvSpPr/>
          <p:nvPr/>
        </p:nvSpPr>
        <p:spPr>
          <a:xfrm>
            <a:off x="6607351" y="4679433"/>
            <a:ext cx="1063390" cy="9107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dirty="0"/>
          </a:p>
        </p:txBody>
      </p:sp>
      <p:sp>
        <p:nvSpPr>
          <p:cNvPr id="48" name="Oval 47"/>
          <p:cNvSpPr/>
          <p:nvPr/>
        </p:nvSpPr>
        <p:spPr>
          <a:xfrm>
            <a:off x="8156965" y="4731194"/>
            <a:ext cx="1063390" cy="9107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9" name="Oval 48"/>
          <p:cNvSpPr/>
          <p:nvPr/>
        </p:nvSpPr>
        <p:spPr>
          <a:xfrm>
            <a:off x="9267255" y="4686750"/>
            <a:ext cx="1142203" cy="987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50" name="Oval 49"/>
          <p:cNvSpPr/>
          <p:nvPr/>
        </p:nvSpPr>
        <p:spPr>
          <a:xfrm>
            <a:off x="10505596" y="4647783"/>
            <a:ext cx="1004744" cy="930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cxnSp>
        <p:nvCxnSpPr>
          <p:cNvPr id="51" name="Straight Connector 50"/>
          <p:cNvCxnSpPr/>
          <p:nvPr/>
        </p:nvCxnSpPr>
        <p:spPr>
          <a:xfrm flipH="1" flipV="1">
            <a:off x="954297" y="3849010"/>
            <a:ext cx="2621110" cy="22892"/>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a:xfrm flipH="1" flipV="1">
            <a:off x="4939817" y="3870594"/>
            <a:ext cx="2149417" cy="19555"/>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a:xfrm flipH="1">
            <a:off x="8629249" y="3849010"/>
            <a:ext cx="2397794" cy="4067"/>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a:xfrm>
            <a:off x="973391" y="3843409"/>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7" name="Straight Connector 56"/>
          <p:cNvCxnSpPr/>
          <p:nvPr/>
        </p:nvCxnSpPr>
        <p:spPr>
          <a:xfrm>
            <a:off x="2307738" y="3853074"/>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8" name="Straight Connector 57"/>
          <p:cNvCxnSpPr/>
          <p:nvPr/>
        </p:nvCxnSpPr>
        <p:spPr>
          <a:xfrm>
            <a:off x="3575407" y="3871902"/>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a:xfrm>
            <a:off x="4950314" y="3878995"/>
            <a:ext cx="0" cy="331725"/>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a:xfrm>
            <a:off x="6015351" y="3882202"/>
            <a:ext cx="0" cy="310058"/>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a:xfrm flipH="1">
            <a:off x="7071996" y="3870594"/>
            <a:ext cx="17238" cy="292873"/>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a:xfrm>
            <a:off x="8629246" y="3838399"/>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3" name="Straight Connector 62"/>
          <p:cNvCxnSpPr/>
          <p:nvPr/>
        </p:nvCxnSpPr>
        <p:spPr>
          <a:xfrm>
            <a:off x="9751379" y="3853075"/>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4" name="Straight Connector 63"/>
          <p:cNvCxnSpPr/>
          <p:nvPr/>
        </p:nvCxnSpPr>
        <p:spPr>
          <a:xfrm>
            <a:off x="11027043" y="3843410"/>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6" name="Straight Connector 65"/>
          <p:cNvCxnSpPr/>
          <p:nvPr/>
        </p:nvCxnSpPr>
        <p:spPr>
          <a:xfrm>
            <a:off x="2329562" y="3494558"/>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7" name="Straight Connector 66"/>
          <p:cNvCxnSpPr/>
          <p:nvPr/>
        </p:nvCxnSpPr>
        <p:spPr>
          <a:xfrm>
            <a:off x="9767165" y="3533351"/>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8" name="Straight Connector 67"/>
          <p:cNvCxnSpPr/>
          <p:nvPr/>
        </p:nvCxnSpPr>
        <p:spPr>
          <a:xfrm>
            <a:off x="6280847" y="3603002"/>
            <a:ext cx="0" cy="257454"/>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83" name="Text Box 87"/>
          <p:cNvSpPr txBox="1"/>
          <p:nvPr/>
        </p:nvSpPr>
        <p:spPr>
          <a:xfrm>
            <a:off x="717537" y="4760513"/>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Box 83"/>
          <p:cNvSpPr txBox="1"/>
          <p:nvPr/>
        </p:nvSpPr>
        <p:spPr>
          <a:xfrm>
            <a:off x="612328" y="5270128"/>
            <a:ext cx="852989" cy="215444"/>
          </a:xfrm>
          <a:prstGeom prst="rect">
            <a:avLst/>
          </a:prstGeom>
          <a:noFill/>
        </p:spPr>
        <p:txBody>
          <a:bodyPr wrap="square" rtlCol="0">
            <a:spAutoFit/>
          </a:bodyPr>
          <a:lstStyle/>
          <a:p>
            <a:pPr algn="ctr"/>
            <a:r>
              <a:rPr lang="en-IN" sz="800" dirty="0">
                <a:solidFill>
                  <a:schemeClr val="bg1"/>
                </a:solidFill>
              </a:rPr>
              <a:t>Courses Taught</a:t>
            </a:r>
            <a:endParaRPr lang="en-IN" sz="800" dirty="0">
              <a:solidFill>
                <a:schemeClr val="bg1"/>
              </a:solidFill>
            </a:endParaRPr>
          </a:p>
        </p:txBody>
      </p:sp>
      <p:sp>
        <p:nvSpPr>
          <p:cNvPr id="85" name="Text Box 87"/>
          <p:cNvSpPr txBox="1"/>
          <p:nvPr/>
        </p:nvSpPr>
        <p:spPr>
          <a:xfrm>
            <a:off x="1984014" y="4708047"/>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87"/>
          <p:cNvSpPr txBox="1"/>
          <p:nvPr/>
        </p:nvSpPr>
        <p:spPr>
          <a:xfrm>
            <a:off x="3335015" y="4645926"/>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 Box 87"/>
          <p:cNvSpPr txBox="1"/>
          <p:nvPr/>
        </p:nvSpPr>
        <p:spPr>
          <a:xfrm>
            <a:off x="4660436" y="4708047"/>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87"/>
          <p:cNvSpPr txBox="1"/>
          <p:nvPr/>
        </p:nvSpPr>
        <p:spPr>
          <a:xfrm>
            <a:off x="5597697" y="4708274"/>
            <a:ext cx="706706"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800"/>
              </a:spcAft>
            </a:pPr>
            <a:r>
              <a:rPr lang="en-US" sz="24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7</a:t>
            </a:r>
            <a:r>
              <a:rPr lang="en-US" sz="24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87"/>
          <p:cNvSpPr txBox="1"/>
          <p:nvPr/>
        </p:nvSpPr>
        <p:spPr>
          <a:xfrm>
            <a:off x="6964856" y="4693463"/>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8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87"/>
          <p:cNvSpPr txBox="1"/>
          <p:nvPr/>
        </p:nvSpPr>
        <p:spPr>
          <a:xfrm>
            <a:off x="8302930" y="4803004"/>
            <a:ext cx="823724"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16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100K+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87"/>
          <p:cNvSpPr txBox="1"/>
          <p:nvPr/>
        </p:nvSpPr>
        <p:spPr>
          <a:xfrm>
            <a:off x="9567358" y="4740076"/>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nSpc>
                <a:spcPct val="107000"/>
              </a:lnSpc>
              <a:spcBef>
                <a:spcPts val="0"/>
              </a:spcBef>
              <a:spcAft>
                <a:spcPts val="800"/>
              </a:spcAft>
            </a:pPr>
            <a:r>
              <a:rPr lang="en-US" sz="20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 Box 87"/>
          <p:cNvSpPr txBox="1"/>
          <p:nvPr/>
        </p:nvSpPr>
        <p:spPr>
          <a:xfrm>
            <a:off x="10768985" y="4693463"/>
            <a:ext cx="579755" cy="418276"/>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800"/>
              </a:spcAft>
            </a:pPr>
            <a:r>
              <a:rPr lang="en-US" sz="2000" b="1" dirty="0">
                <a:solidFill>
                  <a:srgbClr val="FFFF00"/>
                </a:solidFill>
                <a:latin typeface="Calibri" panose="020F0502020204030204" pitchFamily="34" charset="0"/>
                <a:ea typeface="Calibri" panose="020F0502020204030204" pitchFamily="34" charset="0"/>
                <a:cs typeface="Times New Roman" panose="02020603050405020304" pitchFamily="18" charset="0"/>
              </a:rPr>
              <a:t>13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p:cNvSpPr txBox="1"/>
          <p:nvPr/>
        </p:nvSpPr>
        <p:spPr>
          <a:xfrm>
            <a:off x="1828767" y="5208483"/>
            <a:ext cx="1030916" cy="215444"/>
          </a:xfrm>
          <a:prstGeom prst="rect">
            <a:avLst/>
          </a:prstGeom>
          <a:noFill/>
        </p:spPr>
        <p:txBody>
          <a:bodyPr wrap="square" rtlCol="0">
            <a:spAutoFit/>
          </a:bodyPr>
          <a:lstStyle/>
          <a:p>
            <a:pPr algn="ctr"/>
            <a:r>
              <a:rPr lang="en-IN" sz="800" dirty="0">
                <a:solidFill>
                  <a:schemeClr val="bg1"/>
                </a:solidFill>
              </a:rPr>
              <a:t>Publications</a:t>
            </a:r>
            <a:endParaRPr lang="en-IN" sz="800" dirty="0">
              <a:solidFill>
                <a:schemeClr val="bg1"/>
              </a:solidFill>
            </a:endParaRPr>
          </a:p>
        </p:txBody>
      </p:sp>
      <p:sp>
        <p:nvSpPr>
          <p:cNvPr id="69" name="TextBox 68"/>
          <p:cNvSpPr txBox="1"/>
          <p:nvPr/>
        </p:nvSpPr>
        <p:spPr>
          <a:xfrm>
            <a:off x="3022973" y="5163185"/>
            <a:ext cx="1114460" cy="215444"/>
          </a:xfrm>
          <a:prstGeom prst="rect">
            <a:avLst/>
          </a:prstGeom>
          <a:noFill/>
        </p:spPr>
        <p:txBody>
          <a:bodyPr wrap="square" rtlCol="0">
            <a:spAutoFit/>
          </a:bodyPr>
          <a:lstStyle/>
          <a:p>
            <a:pPr algn="ctr"/>
            <a:r>
              <a:rPr lang="en-IN" sz="800" dirty="0">
                <a:solidFill>
                  <a:schemeClr val="bg1"/>
                </a:solidFill>
              </a:rPr>
              <a:t>Years as dept chair</a:t>
            </a:r>
            <a:endParaRPr lang="en-IN" sz="800" dirty="0">
              <a:solidFill>
                <a:schemeClr val="bg1"/>
              </a:solidFill>
            </a:endParaRPr>
          </a:p>
        </p:txBody>
      </p:sp>
      <p:sp>
        <p:nvSpPr>
          <p:cNvPr id="70" name="TextBox 69"/>
          <p:cNvSpPr txBox="1"/>
          <p:nvPr/>
        </p:nvSpPr>
        <p:spPr>
          <a:xfrm>
            <a:off x="4508353" y="5213202"/>
            <a:ext cx="852989" cy="215444"/>
          </a:xfrm>
          <a:prstGeom prst="rect">
            <a:avLst/>
          </a:prstGeom>
          <a:noFill/>
        </p:spPr>
        <p:txBody>
          <a:bodyPr wrap="square" rtlCol="0">
            <a:spAutoFit/>
          </a:bodyPr>
          <a:lstStyle/>
          <a:p>
            <a:pPr algn="ctr"/>
            <a:r>
              <a:rPr lang="en-IN" sz="800" dirty="0">
                <a:solidFill>
                  <a:schemeClr val="bg1"/>
                </a:solidFill>
              </a:rPr>
              <a:t>Books &amp; Cases</a:t>
            </a:r>
            <a:endParaRPr lang="en-IN" sz="800" dirty="0">
              <a:solidFill>
                <a:schemeClr val="bg1"/>
              </a:solidFill>
            </a:endParaRPr>
          </a:p>
        </p:txBody>
      </p:sp>
      <p:sp>
        <p:nvSpPr>
          <p:cNvPr id="71" name="TextBox 70"/>
          <p:cNvSpPr txBox="1"/>
          <p:nvPr/>
        </p:nvSpPr>
        <p:spPr>
          <a:xfrm>
            <a:off x="5604454" y="5221280"/>
            <a:ext cx="852989" cy="215444"/>
          </a:xfrm>
          <a:prstGeom prst="rect">
            <a:avLst/>
          </a:prstGeom>
          <a:noFill/>
        </p:spPr>
        <p:txBody>
          <a:bodyPr wrap="square" rtlCol="0">
            <a:spAutoFit/>
          </a:bodyPr>
          <a:lstStyle/>
          <a:p>
            <a:pPr algn="ctr"/>
            <a:r>
              <a:rPr lang="en-IN" sz="800" dirty="0">
                <a:solidFill>
                  <a:schemeClr val="bg1"/>
                </a:solidFill>
              </a:rPr>
              <a:t>Talks Given</a:t>
            </a:r>
            <a:endParaRPr lang="en-IN" sz="800" dirty="0">
              <a:solidFill>
                <a:schemeClr val="bg1"/>
              </a:solidFill>
            </a:endParaRPr>
          </a:p>
        </p:txBody>
      </p:sp>
      <p:sp>
        <p:nvSpPr>
          <p:cNvPr id="72" name="TextBox 71"/>
          <p:cNvSpPr txBox="1"/>
          <p:nvPr/>
        </p:nvSpPr>
        <p:spPr>
          <a:xfrm>
            <a:off x="6692453" y="5190189"/>
            <a:ext cx="952711" cy="215444"/>
          </a:xfrm>
          <a:prstGeom prst="rect">
            <a:avLst/>
          </a:prstGeom>
          <a:noFill/>
        </p:spPr>
        <p:txBody>
          <a:bodyPr wrap="square" rtlCol="0">
            <a:spAutoFit/>
          </a:bodyPr>
          <a:lstStyle/>
          <a:p>
            <a:pPr algn="ctr"/>
            <a:r>
              <a:rPr lang="en-IN" sz="800" dirty="0">
                <a:solidFill>
                  <a:schemeClr val="bg1"/>
                </a:solidFill>
              </a:rPr>
              <a:t>Corporate Clients</a:t>
            </a:r>
            <a:endParaRPr lang="en-IN" sz="800" dirty="0">
              <a:solidFill>
                <a:schemeClr val="bg1"/>
              </a:solidFill>
            </a:endParaRPr>
          </a:p>
        </p:txBody>
      </p:sp>
      <p:sp>
        <p:nvSpPr>
          <p:cNvPr id="73" name="TextBox 72"/>
          <p:cNvSpPr txBox="1"/>
          <p:nvPr/>
        </p:nvSpPr>
        <p:spPr>
          <a:xfrm>
            <a:off x="8272636" y="5195475"/>
            <a:ext cx="852989" cy="215444"/>
          </a:xfrm>
          <a:prstGeom prst="rect">
            <a:avLst/>
          </a:prstGeom>
          <a:noFill/>
        </p:spPr>
        <p:txBody>
          <a:bodyPr wrap="square" rtlCol="0">
            <a:spAutoFit/>
          </a:bodyPr>
          <a:lstStyle/>
          <a:p>
            <a:pPr algn="ctr"/>
            <a:r>
              <a:rPr lang="en-IN" sz="800" dirty="0">
                <a:solidFill>
                  <a:schemeClr val="bg1"/>
                </a:solidFill>
              </a:rPr>
              <a:t>Dollars Raised</a:t>
            </a:r>
            <a:endParaRPr lang="en-IN" sz="800" dirty="0">
              <a:solidFill>
                <a:schemeClr val="bg1"/>
              </a:solidFill>
            </a:endParaRPr>
          </a:p>
        </p:txBody>
      </p:sp>
      <p:sp>
        <p:nvSpPr>
          <p:cNvPr id="74" name="TextBox 73"/>
          <p:cNvSpPr txBox="1"/>
          <p:nvPr/>
        </p:nvSpPr>
        <p:spPr>
          <a:xfrm>
            <a:off x="9343445" y="5259118"/>
            <a:ext cx="948646" cy="215444"/>
          </a:xfrm>
          <a:prstGeom prst="rect">
            <a:avLst/>
          </a:prstGeom>
          <a:noFill/>
        </p:spPr>
        <p:txBody>
          <a:bodyPr wrap="square" rtlCol="0">
            <a:spAutoFit/>
          </a:bodyPr>
          <a:lstStyle/>
          <a:p>
            <a:pPr algn="ctr"/>
            <a:r>
              <a:rPr lang="en-IN" sz="800" dirty="0" err="1">
                <a:solidFill>
                  <a:schemeClr val="bg1"/>
                </a:solidFill>
              </a:rPr>
              <a:t>Nonprofits</a:t>
            </a:r>
            <a:r>
              <a:rPr lang="en-IN" sz="800" dirty="0">
                <a:solidFill>
                  <a:schemeClr val="bg1"/>
                </a:solidFill>
              </a:rPr>
              <a:t> Helped</a:t>
            </a:r>
            <a:endParaRPr lang="en-IN" sz="800" dirty="0">
              <a:solidFill>
                <a:schemeClr val="bg1"/>
              </a:solidFill>
            </a:endParaRPr>
          </a:p>
        </p:txBody>
      </p:sp>
      <p:sp>
        <p:nvSpPr>
          <p:cNvPr id="75" name="TextBox 74"/>
          <p:cNvSpPr txBox="1"/>
          <p:nvPr/>
        </p:nvSpPr>
        <p:spPr>
          <a:xfrm>
            <a:off x="10552496" y="5141336"/>
            <a:ext cx="900106" cy="215444"/>
          </a:xfrm>
          <a:prstGeom prst="rect">
            <a:avLst/>
          </a:prstGeom>
          <a:noFill/>
        </p:spPr>
        <p:txBody>
          <a:bodyPr wrap="square" rtlCol="0">
            <a:spAutoFit/>
          </a:bodyPr>
          <a:lstStyle/>
          <a:p>
            <a:pPr algn="ctr"/>
            <a:r>
              <a:rPr lang="en-IN" sz="800" dirty="0">
                <a:solidFill>
                  <a:schemeClr val="bg1"/>
                </a:solidFill>
              </a:rPr>
              <a:t>Students Guided</a:t>
            </a:r>
            <a:endParaRPr lang="en-IN" sz="800" dirty="0">
              <a:solidFill>
                <a:schemeClr val="bg1"/>
              </a:solidFill>
            </a:endParaRPr>
          </a:p>
        </p:txBody>
      </p:sp>
      <p:cxnSp>
        <p:nvCxnSpPr>
          <p:cNvPr id="76" name="Straight Connector 75"/>
          <p:cNvCxnSpPr/>
          <p:nvPr/>
        </p:nvCxnSpPr>
        <p:spPr>
          <a:xfrm>
            <a:off x="990437" y="4324215"/>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77" name="Straight Connector 76"/>
          <p:cNvCxnSpPr/>
          <p:nvPr/>
        </p:nvCxnSpPr>
        <p:spPr>
          <a:xfrm>
            <a:off x="2281975" y="4324215"/>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78" name="Straight Connector 77"/>
          <p:cNvCxnSpPr/>
          <p:nvPr/>
        </p:nvCxnSpPr>
        <p:spPr>
          <a:xfrm>
            <a:off x="3580367" y="4298932"/>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79" name="Straight Connector 78"/>
          <p:cNvCxnSpPr/>
          <p:nvPr/>
        </p:nvCxnSpPr>
        <p:spPr>
          <a:xfrm>
            <a:off x="4939817" y="4359423"/>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a:off x="5971947" y="4303241"/>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81" name="Straight Connector 80"/>
          <p:cNvCxnSpPr/>
          <p:nvPr/>
        </p:nvCxnSpPr>
        <p:spPr>
          <a:xfrm>
            <a:off x="7080615" y="4310273"/>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82" name="Straight Connector 81"/>
          <p:cNvCxnSpPr/>
          <p:nvPr/>
        </p:nvCxnSpPr>
        <p:spPr>
          <a:xfrm>
            <a:off x="8629246" y="4367330"/>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93" name="Straight Connector 92"/>
          <p:cNvCxnSpPr/>
          <p:nvPr/>
        </p:nvCxnSpPr>
        <p:spPr>
          <a:xfrm>
            <a:off x="9804633" y="4332299"/>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94" name="Straight Connector 93"/>
          <p:cNvCxnSpPr/>
          <p:nvPr/>
        </p:nvCxnSpPr>
        <p:spPr>
          <a:xfrm>
            <a:off x="11027043" y="4298932"/>
            <a:ext cx="0" cy="348851"/>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2" name="TextBox 1"/>
          <p:cNvSpPr txBox="1"/>
          <p:nvPr/>
        </p:nvSpPr>
        <p:spPr>
          <a:xfrm>
            <a:off x="8175369" y="1090569"/>
            <a:ext cx="3451763" cy="1107996"/>
          </a:xfrm>
          <a:prstGeom prst="rect">
            <a:avLst/>
          </a:prstGeom>
          <a:noFill/>
          <a:ln>
            <a:solidFill>
              <a:schemeClr val="tx1"/>
            </a:solidFill>
          </a:ln>
        </p:spPr>
        <p:txBody>
          <a:bodyPr wrap="square" rtlCol="0">
            <a:spAutoFit/>
          </a:bodyPr>
          <a:lstStyle/>
          <a:p>
            <a:r>
              <a:rPr lang="en-US" sz="1100" u="sng" dirty="0"/>
              <a:t>Comments for web designer</a:t>
            </a:r>
            <a:r>
              <a:rPr lang="en-US" sz="1100" dirty="0"/>
              <a:t>:</a:t>
            </a:r>
            <a:endParaRPr lang="en-US" sz="1100" dirty="0"/>
          </a:p>
          <a:p>
            <a:pPr marL="171450" indent="-171450">
              <a:buFont typeface="Arial" panose="020B0604020202020204" pitchFamily="34" charset="0"/>
              <a:buChar char="•"/>
            </a:pPr>
            <a:r>
              <a:rPr lang="en-US" sz="1100" dirty="0"/>
              <a:t>Use this network graph for home page</a:t>
            </a:r>
            <a:endParaRPr lang="en-US" sz="1100" dirty="0"/>
          </a:p>
          <a:p>
            <a:pPr marL="171450" indent="-171450">
              <a:buFont typeface="Arial" panose="020B0604020202020204" pitchFamily="34" charset="0"/>
              <a:buChar char="•"/>
            </a:pPr>
            <a:r>
              <a:rPr lang="en-US" sz="1100" dirty="0"/>
              <a:t>Can change color/font to make them more aesthetic and appealing/impressive</a:t>
            </a:r>
            <a:endParaRPr lang="en-US" sz="1100" dirty="0"/>
          </a:p>
          <a:p>
            <a:pPr marL="171450" indent="-171450">
              <a:buFont typeface="Arial" panose="020B0604020202020204" pitchFamily="34" charset="0"/>
              <a:buChar char="•"/>
            </a:pPr>
            <a:r>
              <a:rPr lang="en-US" sz="1100" dirty="0"/>
              <a:t>Create a link to access my detailed vita/resume – pdf attached.</a:t>
            </a:r>
            <a:endParaRPr lang="en-US" sz="1100" dirty="0"/>
          </a:p>
        </p:txBody>
      </p:sp>
      <p:grpSp>
        <p:nvGrpSpPr>
          <p:cNvPr id="4" name="Group 3"/>
          <p:cNvGrpSpPr/>
          <p:nvPr/>
        </p:nvGrpSpPr>
        <p:grpSpPr>
          <a:xfrm>
            <a:off x="42426" y="159387"/>
            <a:ext cx="11979830" cy="323975"/>
            <a:chOff x="42426" y="159387"/>
            <a:chExt cx="11979830" cy="323975"/>
          </a:xfrm>
        </p:grpSpPr>
        <p:sp>
          <p:nvSpPr>
            <p:cNvPr id="9" name="TextBox 8"/>
            <p:cNvSpPr txBox="1"/>
            <p:nvPr/>
          </p:nvSpPr>
          <p:spPr>
            <a:xfrm>
              <a:off x="5278657" y="163264"/>
              <a:ext cx="811763" cy="307777"/>
            </a:xfrm>
            <a:prstGeom prst="rect">
              <a:avLst/>
            </a:prstGeom>
            <a:solidFill>
              <a:schemeClr val="accent4"/>
            </a:solidFill>
          </p:spPr>
          <p:txBody>
            <a:bodyPr wrap="square" rtlCol="0">
              <a:spAutoFit/>
            </a:bodyPr>
            <a:lstStyle/>
            <a:p>
              <a:r>
                <a:rPr lang="en-US" sz="1400" dirty="0"/>
                <a:t>Awards</a:t>
              </a:r>
              <a:endParaRPr lang="en-US" sz="1400" dirty="0"/>
            </a:p>
          </p:txBody>
        </p:sp>
        <p:sp>
          <p:nvSpPr>
            <p:cNvPr id="10" name="TextBox 9"/>
            <p:cNvSpPr txBox="1"/>
            <p:nvPr/>
          </p:nvSpPr>
          <p:spPr>
            <a:xfrm>
              <a:off x="42426" y="174706"/>
              <a:ext cx="811763" cy="306705"/>
            </a:xfrm>
            <a:prstGeom prst="rect">
              <a:avLst/>
            </a:prstGeom>
            <a:solidFill>
              <a:schemeClr val="accent5"/>
            </a:solidFill>
          </p:spPr>
          <p:txBody>
            <a:bodyPr wrap="square" rtlCol="0">
              <a:spAutoFit/>
            </a:bodyPr>
            <a:lstStyle/>
            <a:p>
              <a:r>
                <a:rPr lang="en-US" sz="1400" dirty="0"/>
                <a:t>Hom e</a:t>
              </a:r>
              <a:endParaRPr lang="en-US" sz="1400" dirty="0"/>
            </a:p>
          </p:txBody>
        </p:sp>
        <p:sp>
          <p:nvSpPr>
            <p:cNvPr id="11" name="TextBox 10"/>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12" name="TextBox 11"/>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13" name="TextBox 12"/>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14" name="TextBox 13"/>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15" name="TextBox 14"/>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16" name="TextBox 15"/>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95" name="TextBox 94"/>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96" name="TextBox 95"/>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97" name="TextBox 96"/>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98" name="TextBox 97"/>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7290" y="840137"/>
            <a:ext cx="10620463" cy="4847481"/>
          </a:xfrm>
          <a:prstGeom prst="rect">
            <a:avLst/>
          </a:prstGeom>
          <a:noFill/>
        </p:spPr>
        <p:txBody>
          <a:bodyPr wrap="square" rtlCol="0">
            <a:spAutoFit/>
          </a:bodyPr>
          <a:lstStyle/>
          <a:p>
            <a:r>
              <a:rPr lang="en-US" sz="1100" dirty="0"/>
              <a:t>My father was an ex-serviceman (army veteran) in India and fought for the British during World War II in the 1940s. Hence I joined </a:t>
            </a:r>
            <a:r>
              <a:rPr lang="en-US" sz="1100" dirty="0" err="1"/>
              <a:t>Sainik</a:t>
            </a:r>
            <a:r>
              <a:rPr lang="en-US" sz="1100" dirty="0"/>
              <a:t> (military) school on a scholarship for my high school. I then continued to complete my chemical engineering degree at the National Institute of Technology and an MBA at the Indian Institute of Management, where I specialized in marketing and operations research. Because of my undergraduate degree in chemical engineering and my graduate degree in marketing, I decided to combine the two at my workplace. So I joined an affiliate of Exxon Chemicals as a sales and marketing officer. After working for over three years, the opportunity to work with the legendary marketing guru Philip Kotler drew me to Kellogg Graduate School of Management at Northwestern University in Chicago, where I completed my Ph.D. in marketing. After spending a few years as an assistant professor at the University of Iowa, I am currently a chaired professor in the marketing department at the Cox School of Business in Southern Methodist University (SMU), where I am enjoying my academic and residential life with my wife, in-laws, and my daughter.</a:t>
            </a:r>
            <a:endParaRPr lang="en-US" sz="1100" dirty="0"/>
          </a:p>
          <a:p>
            <a:endParaRPr lang="en-US" sz="1100" dirty="0"/>
          </a:p>
          <a:p>
            <a:r>
              <a:rPr lang="en-US" sz="1100" dirty="0"/>
              <a:t>Here is my brief bio:</a:t>
            </a:r>
            <a:endParaRPr lang="en-US" sz="1100" dirty="0"/>
          </a:p>
          <a:p>
            <a:endParaRPr lang="en-US" sz="1100" dirty="0"/>
          </a:p>
          <a:p>
            <a:r>
              <a:rPr lang="en-US" sz="1100" dirty="0"/>
              <a:t>Dr. Raj Sethuraman is the </a:t>
            </a:r>
            <a:r>
              <a:rPr lang="en-US" sz="1100" i="1" dirty="0"/>
              <a:t>Harold Simmons Professor and Chair</a:t>
            </a:r>
            <a:r>
              <a:rPr lang="en-US" sz="1100" dirty="0"/>
              <a:t> in Marketing and the Executive Director of the </a:t>
            </a:r>
            <a:r>
              <a:rPr lang="en-US" sz="1100" i="1" dirty="0"/>
              <a:t>Center for Marketing Management Studies</a:t>
            </a:r>
            <a:r>
              <a:rPr lang="en-US" sz="1100" dirty="0"/>
              <a:t> at the Edwin L. Cox School of Business at Southern Methodist University, Dallas, Texas, USA. He received his Ph.D. in marketing from Kellogg Graduate School of Management at Northwestern University, after completing his undergraduate degree in chemical engineering from the National Institute of Technology in India and an MBA in marketing and operations research from the Indian Institute of Management in Calcutta.</a:t>
            </a:r>
            <a:endParaRPr lang="en-US" sz="1100" dirty="0"/>
          </a:p>
          <a:p>
            <a:endParaRPr lang="en-US" sz="1100" dirty="0"/>
          </a:p>
          <a:p>
            <a:r>
              <a:rPr lang="en-US" sz="1100" dirty="0"/>
              <a:t>Dr. Sethuraman has taught several marketing courses, written many cases in marketing, and introduced several online teaching tools, for which he was awarded the Eugene Byrne Teaching Innovation Award in 2010. He is currently focused on the use of data in marketing and has written many books on the subject for classroom use, including </a:t>
            </a:r>
            <a:r>
              <a:rPr lang="en-US" sz="1100" i="1" dirty="0"/>
              <a:t>Marketing Research</a:t>
            </a:r>
            <a:r>
              <a:rPr lang="en-US" sz="1100" dirty="0"/>
              <a:t>, </a:t>
            </a:r>
            <a:r>
              <a:rPr lang="en-US" sz="1100" i="1" dirty="0"/>
              <a:t>Data-based Customer Insights</a:t>
            </a:r>
            <a:r>
              <a:rPr lang="en-US" sz="1100" dirty="0"/>
              <a:t>, </a:t>
            </a:r>
            <a:r>
              <a:rPr lang="en-US" sz="1100" i="1" dirty="0"/>
              <a:t>Thinking with Data in Marketing</a:t>
            </a:r>
            <a:r>
              <a:rPr lang="en-US" sz="1100" dirty="0"/>
              <a:t>, and </a:t>
            </a:r>
            <a:r>
              <a:rPr lang="en-US" sz="1100" i="1" dirty="0"/>
              <a:t>Leveraging Data in Marketing</a:t>
            </a:r>
            <a:r>
              <a:rPr lang="en-US" sz="1100" dirty="0"/>
              <a:t>. </a:t>
            </a:r>
            <a:endParaRPr lang="en-US" sz="1100" dirty="0"/>
          </a:p>
          <a:p>
            <a:endParaRPr lang="en-US" sz="1100" dirty="0"/>
          </a:p>
          <a:p>
            <a:r>
              <a:rPr lang="en-US" sz="1100" dirty="0"/>
              <a:t>Professor </a:t>
            </a:r>
            <a:r>
              <a:rPr lang="en-US" sz="1100" dirty="0" err="1"/>
              <a:t>Sethuraman’s</a:t>
            </a:r>
            <a:r>
              <a:rPr lang="en-US" sz="1100" dirty="0"/>
              <a:t> research focuses on national brand-store brand competition, price-advertising strategies, and brand equity using economic and econometric models. He has published articles in leading journals, won many research awards, and has served as an editorial / advisory board member for reputed marketing journals, including the </a:t>
            </a:r>
            <a:r>
              <a:rPr lang="en-US" sz="1100" i="1" dirty="0"/>
              <a:t>Journal of Marketing Research</a:t>
            </a:r>
            <a:r>
              <a:rPr lang="en-US" sz="1100" dirty="0"/>
              <a:t>, </a:t>
            </a:r>
            <a:r>
              <a:rPr lang="en-US" sz="1100" i="1" dirty="0"/>
              <a:t>Marketing Science</a:t>
            </a:r>
            <a:r>
              <a:rPr lang="en-US" sz="1100" dirty="0"/>
              <a:t>, </a:t>
            </a:r>
            <a:r>
              <a:rPr lang="en-US" sz="1100" i="1" dirty="0"/>
              <a:t>Review of Marketing Science</a:t>
            </a:r>
            <a:r>
              <a:rPr lang="en-US" sz="1100" dirty="0"/>
              <a:t>, and the </a:t>
            </a:r>
            <a:r>
              <a:rPr lang="en-US" sz="1100" i="1" dirty="0"/>
              <a:t>Journal of Modeling in Management</a:t>
            </a:r>
            <a:r>
              <a:rPr lang="en-US" sz="1100" dirty="0"/>
              <a:t>. He served as the Editor-in-Chief of the </a:t>
            </a:r>
            <a:r>
              <a:rPr lang="en-US" sz="1100" i="1" dirty="0"/>
              <a:t>Journal of Retailing</a:t>
            </a:r>
            <a:r>
              <a:rPr lang="en-US" sz="1100" dirty="0"/>
              <a:t> from 2017 to 2022 and is currently on its advisory board. </a:t>
            </a:r>
            <a:endParaRPr lang="en-US" sz="1100" dirty="0"/>
          </a:p>
          <a:p>
            <a:endParaRPr lang="en-US" sz="1100" dirty="0"/>
          </a:p>
          <a:p>
            <a:r>
              <a:rPr lang="en-US" sz="1100" dirty="0"/>
              <a:t>Dr. Sethuraman is active in consulting for commercial and nonprofit organizations. His consulting engagements include </a:t>
            </a:r>
            <a:r>
              <a:rPr lang="en-US" sz="1100" i="1" dirty="0"/>
              <a:t>Samsung Telecommunications</a:t>
            </a:r>
            <a:r>
              <a:rPr lang="en-US" sz="1100" dirty="0"/>
              <a:t>, </a:t>
            </a:r>
            <a:r>
              <a:rPr lang="en-US" sz="1100" i="1" dirty="0"/>
              <a:t>KPMG</a:t>
            </a:r>
            <a:r>
              <a:rPr lang="en-US" sz="1100" dirty="0"/>
              <a:t>, and the </a:t>
            </a:r>
            <a:r>
              <a:rPr lang="en-US" sz="1100" i="1" dirty="0"/>
              <a:t>Center for Nonprofit Management</a:t>
            </a:r>
            <a:r>
              <a:rPr lang="en-US" sz="1100" dirty="0"/>
              <a:t>. He is also the founder-president of </a:t>
            </a:r>
            <a:r>
              <a:rPr lang="en-US" sz="1100" i="1" dirty="0"/>
              <a:t>Charity through Art </a:t>
            </a:r>
            <a:r>
              <a:rPr lang="en-US" sz="1100" dirty="0"/>
              <a:t>(CHAART) </a:t>
            </a:r>
            <a:r>
              <a:rPr lang="en-US" sz="1100" i="1" dirty="0"/>
              <a:t>Foundation</a:t>
            </a:r>
            <a:r>
              <a:rPr lang="en-US" sz="1100" dirty="0"/>
              <a:t>, a nonprofit organization started in 2008 dedicated to raising money for the underprivileged by organizing dance and music performances. </a:t>
            </a:r>
            <a:endParaRPr lang="en-US" sz="1100" dirty="0"/>
          </a:p>
        </p:txBody>
      </p:sp>
      <p:sp>
        <p:nvSpPr>
          <p:cNvPr id="21" name="TextBox 20"/>
          <p:cNvSpPr txBox="1"/>
          <p:nvPr/>
        </p:nvSpPr>
        <p:spPr>
          <a:xfrm>
            <a:off x="5278657" y="163264"/>
            <a:ext cx="811763" cy="307777"/>
          </a:xfrm>
          <a:prstGeom prst="rect">
            <a:avLst/>
          </a:prstGeom>
          <a:solidFill>
            <a:srgbClr val="FFC000"/>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rgbClr val="FFC000"/>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rgbClr val="FFC000"/>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rgbClr val="FFC000"/>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rgbClr val="FFC000"/>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rgbClr val="FFC000"/>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1">
              <a:lumMod val="60000"/>
              <a:lumOff val="40000"/>
            </a:schemeClr>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rgbClr val="FFC000"/>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rgbClr val="FFC000"/>
          </a:solidFill>
        </p:spPr>
        <p:txBody>
          <a:bodyPr wrap="square" rtlCol="0">
            <a:spAutoFit/>
          </a:bodyPr>
          <a:lstStyle/>
          <a:p>
            <a:r>
              <a:rPr lang="en-US" sz="1400" dirty="0"/>
              <a:t>Fundraising</a:t>
            </a:r>
            <a:endParaRPr lang="en-US" sz="1400" dirty="0"/>
          </a:p>
        </p:txBody>
      </p:sp>
      <p:sp>
        <p:nvSpPr>
          <p:cNvPr id="31" name="TextBox 30"/>
          <p:cNvSpPr txBox="1"/>
          <p:nvPr/>
        </p:nvSpPr>
        <p:spPr>
          <a:xfrm>
            <a:off x="10262132" y="169033"/>
            <a:ext cx="710251" cy="307777"/>
          </a:xfrm>
          <a:prstGeom prst="rect">
            <a:avLst/>
          </a:prstGeom>
          <a:solidFill>
            <a:srgbClr val="FFC000"/>
          </a:solidFill>
        </p:spPr>
        <p:txBody>
          <a:bodyPr wrap="square" rtlCol="0">
            <a:spAutoFit/>
          </a:bodyPr>
          <a:lstStyle/>
          <a:p>
            <a:r>
              <a:rPr lang="en-US" sz="1400" dirty="0"/>
              <a:t>Charity</a:t>
            </a:r>
            <a:endParaRPr lang="en-US" sz="1400" dirty="0"/>
          </a:p>
        </p:txBody>
      </p:sp>
      <p:sp>
        <p:nvSpPr>
          <p:cNvPr id="32" name="TextBox 31"/>
          <p:cNvSpPr txBox="1"/>
          <p:nvPr/>
        </p:nvSpPr>
        <p:spPr>
          <a:xfrm>
            <a:off x="11037583" y="169451"/>
            <a:ext cx="984673" cy="307777"/>
          </a:xfrm>
          <a:prstGeom prst="rect">
            <a:avLst/>
          </a:prstGeom>
          <a:solidFill>
            <a:srgbClr val="FFC000"/>
          </a:solidFill>
        </p:spPr>
        <p:txBody>
          <a:bodyPr wrap="square" rtlCol="0">
            <a:spAutoFit/>
          </a:bodyPr>
          <a:lstStyle/>
          <a:p>
            <a:r>
              <a:rPr lang="en-US" sz="1400" dirty="0"/>
              <a:t>Mentoring</a:t>
            </a:r>
            <a:endParaRPr lang="en-US" sz="1400" dirty="0"/>
          </a:p>
        </p:txBody>
      </p:sp>
      <p:sp>
        <p:nvSpPr>
          <p:cNvPr id="34" name="Rectangle 33"/>
          <p:cNvSpPr/>
          <p:nvPr/>
        </p:nvSpPr>
        <p:spPr>
          <a:xfrm>
            <a:off x="3764207" y="5628381"/>
            <a:ext cx="3840661" cy="832023"/>
          </a:xfrm>
          <a:prstGeom prst="rect">
            <a:avLst/>
          </a:prstGeom>
        </p:spPr>
        <p:txBody>
          <a:bodyPr wrap="square">
            <a:spAutoFit/>
          </a:bodyPr>
          <a:lstStyle/>
          <a:p>
            <a:pPr algn="ctr">
              <a:lnSpc>
                <a:spcPct val="107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For a detailed resume, please click on the link below.</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u="sng" dirty="0">
                <a:solidFill>
                  <a:srgbClr val="5B9BD5"/>
                </a:solidFill>
                <a:latin typeface="Times New Roman" panose="02020603050405020304" pitchFamily="18" charset="0"/>
                <a:ea typeface="Calibri" panose="020F0502020204030204" pitchFamily="34" charset="0"/>
                <a:cs typeface="Times New Roman" panose="02020603050405020304" pitchFamily="18" charset="0"/>
              </a:rPr>
              <a:t>Dr. Raj Sethuraman Resume</a:t>
            </a:r>
            <a:r>
              <a:rPr lang="en-US" sz="1100" dirty="0">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(create a link with my attached vita)</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6637704" y="5414630"/>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6" name="Oval 45"/>
          <p:cNvSpPr/>
          <p:nvPr/>
        </p:nvSpPr>
        <p:spPr>
          <a:xfrm>
            <a:off x="4676138" y="2972446"/>
            <a:ext cx="1757045" cy="15494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47" name="Text Box 2"/>
          <p:cNvSpPr txBox="1"/>
          <p:nvPr/>
        </p:nvSpPr>
        <p:spPr>
          <a:xfrm>
            <a:off x="4708528" y="3150142"/>
            <a:ext cx="1691635" cy="1225008"/>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2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2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Courses / Topics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Taught</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Oval 57"/>
          <p:cNvSpPr/>
          <p:nvPr/>
        </p:nvSpPr>
        <p:spPr>
          <a:xfrm>
            <a:off x="5491749" y="5922760"/>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64" name="Oval 63"/>
          <p:cNvSpPr/>
          <p:nvPr/>
        </p:nvSpPr>
        <p:spPr>
          <a:xfrm>
            <a:off x="3369917" y="1572802"/>
            <a:ext cx="4293879" cy="43866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Box 44"/>
          <p:cNvSpPr txBox="1"/>
          <p:nvPr/>
        </p:nvSpPr>
        <p:spPr>
          <a:xfrm>
            <a:off x="6631828" y="5489527"/>
            <a:ext cx="1096645" cy="6515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sym typeface="+mn-ea"/>
              </a:rPr>
              <a:t>Marketing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sym typeface="+mn-ea"/>
              </a:rPr>
              <a:t>Management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Oval 66"/>
          <p:cNvSpPr/>
          <p:nvPr/>
        </p:nvSpPr>
        <p:spPr>
          <a:xfrm>
            <a:off x="7614243" y="2657912"/>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68" name="Oval 67"/>
          <p:cNvSpPr/>
          <p:nvPr/>
        </p:nvSpPr>
        <p:spPr>
          <a:xfrm>
            <a:off x="7202353" y="1779251"/>
            <a:ext cx="1086529"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69" name="Oval 68"/>
          <p:cNvSpPr/>
          <p:nvPr/>
        </p:nvSpPr>
        <p:spPr>
          <a:xfrm>
            <a:off x="6358007" y="1052718"/>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0" name="Oval 69"/>
          <p:cNvSpPr/>
          <p:nvPr/>
        </p:nvSpPr>
        <p:spPr>
          <a:xfrm>
            <a:off x="5292460" y="685684"/>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1" name="Oval 70"/>
          <p:cNvSpPr/>
          <p:nvPr/>
        </p:nvSpPr>
        <p:spPr>
          <a:xfrm>
            <a:off x="4184998" y="717334"/>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2" name="Oval 71"/>
          <p:cNvSpPr/>
          <p:nvPr/>
        </p:nvSpPr>
        <p:spPr>
          <a:xfrm>
            <a:off x="3200791" y="1296265"/>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3" name="Oval 72"/>
          <p:cNvSpPr/>
          <p:nvPr/>
        </p:nvSpPr>
        <p:spPr>
          <a:xfrm>
            <a:off x="2584320" y="2072317"/>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4" name="Oval 73"/>
          <p:cNvSpPr/>
          <p:nvPr/>
        </p:nvSpPr>
        <p:spPr>
          <a:xfrm>
            <a:off x="2253764" y="3010242"/>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5" name="Oval 74"/>
          <p:cNvSpPr/>
          <p:nvPr/>
        </p:nvSpPr>
        <p:spPr>
          <a:xfrm>
            <a:off x="2335106" y="4013565"/>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6" name="Oval 75"/>
          <p:cNvSpPr/>
          <p:nvPr/>
        </p:nvSpPr>
        <p:spPr>
          <a:xfrm>
            <a:off x="2897252" y="4989154"/>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7" name="Oval 76"/>
          <p:cNvSpPr/>
          <p:nvPr/>
        </p:nvSpPr>
        <p:spPr>
          <a:xfrm>
            <a:off x="3882679" y="5742756"/>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8" name="Oval 77"/>
          <p:cNvSpPr/>
          <p:nvPr/>
        </p:nvSpPr>
        <p:spPr>
          <a:xfrm>
            <a:off x="7661914" y="3729499"/>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79" name="Oval 78"/>
          <p:cNvSpPr/>
          <p:nvPr/>
        </p:nvSpPr>
        <p:spPr>
          <a:xfrm>
            <a:off x="7320025" y="4636175"/>
            <a:ext cx="1107703" cy="90405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sp>
        <p:nvSpPr>
          <p:cNvPr id="83" name="Text Box 45"/>
          <p:cNvSpPr txBox="1"/>
          <p:nvPr/>
        </p:nvSpPr>
        <p:spPr>
          <a:xfrm>
            <a:off x="5401286" y="5995159"/>
            <a:ext cx="1017270" cy="6515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Leveraging Data in Marketing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46"/>
          <p:cNvSpPr txBox="1"/>
          <p:nvPr/>
        </p:nvSpPr>
        <p:spPr>
          <a:xfrm>
            <a:off x="3871553" y="5977860"/>
            <a:ext cx="1017270" cy="47688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Marketing Research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5"/>
          <p:cNvSpPr txBox="1"/>
          <p:nvPr/>
        </p:nvSpPr>
        <p:spPr>
          <a:xfrm>
            <a:off x="2987632" y="5117625"/>
            <a:ext cx="1017270" cy="4610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B2B Marketing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48"/>
          <p:cNvSpPr txBox="1"/>
          <p:nvPr/>
        </p:nvSpPr>
        <p:spPr>
          <a:xfrm>
            <a:off x="2348268" y="4179730"/>
            <a:ext cx="1080770" cy="4610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Sales Management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7" name="Text Box 43"/>
          <p:cNvSpPr txBox="1"/>
          <p:nvPr/>
        </p:nvSpPr>
        <p:spPr>
          <a:xfrm>
            <a:off x="2241928" y="3190557"/>
            <a:ext cx="1017270" cy="47688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Multivariate Analysis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42"/>
          <p:cNvSpPr txBox="1"/>
          <p:nvPr/>
        </p:nvSpPr>
        <p:spPr>
          <a:xfrm>
            <a:off x="2584644" y="2265730"/>
            <a:ext cx="1017270" cy="51625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Customer Insights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41"/>
          <p:cNvSpPr txBox="1"/>
          <p:nvPr/>
        </p:nvSpPr>
        <p:spPr>
          <a:xfrm>
            <a:off x="3152645" y="1466260"/>
            <a:ext cx="1017270" cy="6515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Database Marketing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40"/>
          <p:cNvSpPr txBox="1"/>
          <p:nvPr/>
        </p:nvSpPr>
        <p:spPr>
          <a:xfrm>
            <a:off x="4169915" y="931651"/>
            <a:ext cx="1017270" cy="47688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Marketing Models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61"/>
          <p:cNvSpPr txBox="1"/>
          <p:nvPr/>
        </p:nvSpPr>
        <p:spPr>
          <a:xfrm>
            <a:off x="5374041" y="833662"/>
            <a:ext cx="810260" cy="52451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Brand Equity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 Box 62"/>
          <p:cNvSpPr txBox="1"/>
          <p:nvPr/>
        </p:nvSpPr>
        <p:spPr>
          <a:xfrm>
            <a:off x="6474519" y="1296265"/>
            <a:ext cx="810895" cy="30162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Pricing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3" name="Text Box 66"/>
          <p:cNvSpPr txBox="1"/>
          <p:nvPr/>
        </p:nvSpPr>
        <p:spPr>
          <a:xfrm>
            <a:off x="7274785" y="2036917"/>
            <a:ext cx="969645" cy="30162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Retailing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 Box 63"/>
          <p:cNvSpPr txBox="1"/>
          <p:nvPr/>
        </p:nvSpPr>
        <p:spPr>
          <a:xfrm>
            <a:off x="7672246" y="2868920"/>
            <a:ext cx="969645" cy="51625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Private Labels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5" name="Text Box 64"/>
          <p:cNvSpPr txBox="1"/>
          <p:nvPr/>
        </p:nvSpPr>
        <p:spPr>
          <a:xfrm>
            <a:off x="7694245" y="3924373"/>
            <a:ext cx="1017270" cy="51625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Competitive Strategy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6" name="Text Box 58"/>
          <p:cNvSpPr txBox="1"/>
          <p:nvPr/>
        </p:nvSpPr>
        <p:spPr>
          <a:xfrm>
            <a:off x="7336238" y="4852013"/>
            <a:ext cx="1113155" cy="301625"/>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marL="0" marR="0" algn="ctr">
              <a:lnSpc>
                <a:spcPct val="107000"/>
              </a:lnSpc>
              <a:spcBef>
                <a:spcPts val="0"/>
              </a:spcBef>
              <a:spcAft>
                <a:spcPts val="0"/>
              </a:spcAft>
            </a:pPr>
            <a:r>
              <a:rPr lang="en-US" sz="12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Segmentation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Box 96"/>
          <p:cNvSpPr txBox="1"/>
          <p:nvPr/>
        </p:nvSpPr>
        <p:spPr>
          <a:xfrm>
            <a:off x="12506232" y="3655458"/>
            <a:ext cx="3451763" cy="600164"/>
          </a:xfrm>
          <a:prstGeom prst="rect">
            <a:avLst/>
          </a:prstGeom>
          <a:noFill/>
          <a:ln>
            <a:solidFill>
              <a:schemeClr val="tx1"/>
            </a:solidFill>
          </a:ln>
        </p:spPr>
        <p:txBody>
          <a:bodyPr wrap="square" rtlCol="0">
            <a:spAutoFit/>
          </a:bodyPr>
          <a:lstStyle/>
          <a:p>
            <a:r>
              <a:rPr lang="en-US" sz="1100" u="sng" dirty="0"/>
              <a:t>Comments for web designer</a:t>
            </a:r>
            <a:r>
              <a:rPr lang="en-US" sz="1100" dirty="0"/>
              <a:t>:</a:t>
            </a:r>
            <a:endParaRPr lang="en-US" sz="1100" dirty="0"/>
          </a:p>
          <a:p>
            <a:pPr marL="171450" indent="-171450">
              <a:buFont typeface="Arial" panose="020B0604020202020204" pitchFamily="34" charset="0"/>
              <a:buChar char="•"/>
            </a:pPr>
            <a:r>
              <a:rPr lang="en-US" sz="1100" dirty="0"/>
              <a:t>Include the text on top left - </a:t>
            </a:r>
            <a:r>
              <a:rPr lang="en-US" sz="1100" i="1" dirty="0"/>
              <a:t>above</a:t>
            </a:r>
            <a:r>
              <a:rPr lang="en-US" sz="1100" dirty="0"/>
              <a:t> the figure.</a:t>
            </a:r>
            <a:endParaRPr lang="en-US" sz="1100" dirty="0"/>
          </a:p>
          <a:p>
            <a:pPr marL="171450" indent="-171450">
              <a:buFont typeface="Arial" panose="020B0604020202020204" pitchFamily="34" charset="0"/>
              <a:buChar char="•"/>
            </a:pPr>
            <a:r>
              <a:rPr lang="en-US" sz="1100" dirty="0"/>
              <a:t>Make the circles smaller to reduce size if needed.</a:t>
            </a:r>
            <a:endParaRPr lang="en-US" sz="1100" dirty="0"/>
          </a:p>
        </p:txBody>
      </p:sp>
      <p:sp>
        <p:nvSpPr>
          <p:cNvPr id="98" name="TextBox 97"/>
          <p:cNvSpPr txBox="1"/>
          <p:nvPr/>
        </p:nvSpPr>
        <p:spPr>
          <a:xfrm>
            <a:off x="12752173" y="6534323"/>
            <a:ext cx="2960327" cy="1107996"/>
          </a:xfrm>
          <a:prstGeom prst="rect">
            <a:avLst/>
          </a:prstGeom>
          <a:noFill/>
          <a:ln>
            <a:solidFill>
              <a:schemeClr val="tx1"/>
            </a:solidFill>
          </a:ln>
        </p:spPr>
        <p:txBody>
          <a:bodyPr wrap="square" rtlCol="0">
            <a:spAutoFit/>
          </a:bodyPr>
          <a:lstStyle/>
          <a:p>
            <a:r>
              <a:rPr lang="en-US" sz="1100" dirty="0"/>
              <a:t>Given my background in chemical engineering and work experience with Exxon Chemical, I have been fortunate to teach a wide range of strategy and data-oriented courses in marketing.</a:t>
            </a:r>
            <a:endParaRPr lang="en-US" sz="1100" dirty="0"/>
          </a:p>
          <a:p>
            <a:r>
              <a:rPr lang="en-US" sz="1100" dirty="0"/>
              <a:t>The 15 topics taught in degree and non-degree / executive programs are listed below:</a:t>
            </a:r>
            <a:endParaRPr lang="en-US" sz="1100" dirty="0"/>
          </a:p>
        </p:txBody>
      </p:sp>
      <p:cxnSp>
        <p:nvCxnSpPr>
          <p:cNvPr id="48" name="Straight Connector 47"/>
          <p:cNvCxnSpPr/>
          <p:nvPr/>
        </p:nvCxnSpPr>
        <p:spPr>
          <a:xfrm flipH="1">
            <a:off x="3902124" y="4344879"/>
            <a:ext cx="969852" cy="71454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49" name="Straight Connector 48"/>
          <p:cNvCxnSpPr/>
          <p:nvPr/>
        </p:nvCxnSpPr>
        <p:spPr>
          <a:xfrm flipH="1">
            <a:off x="3410995" y="4013690"/>
            <a:ext cx="1280839" cy="24213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0" name="Straight Connector 49"/>
          <p:cNvCxnSpPr/>
          <p:nvPr/>
        </p:nvCxnSpPr>
        <p:spPr>
          <a:xfrm flipH="1">
            <a:off x="4691834" y="4494025"/>
            <a:ext cx="578232" cy="124864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1" name="Straight Connector 50"/>
          <p:cNvCxnSpPr/>
          <p:nvPr/>
        </p:nvCxnSpPr>
        <p:spPr>
          <a:xfrm flipH="1" flipV="1">
            <a:off x="3661281" y="2671851"/>
            <a:ext cx="1145487" cy="577422"/>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2" name="Straight Connector 51"/>
          <p:cNvCxnSpPr/>
          <p:nvPr/>
        </p:nvCxnSpPr>
        <p:spPr>
          <a:xfrm flipH="1" flipV="1">
            <a:off x="4117151" y="2087499"/>
            <a:ext cx="872497" cy="982679"/>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3" name="Straight Connector 52"/>
          <p:cNvCxnSpPr/>
          <p:nvPr/>
        </p:nvCxnSpPr>
        <p:spPr>
          <a:xfrm>
            <a:off x="4879200" y="1694504"/>
            <a:ext cx="324054" cy="131712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4" name="Straight Connector 53"/>
          <p:cNvCxnSpPr/>
          <p:nvPr/>
        </p:nvCxnSpPr>
        <p:spPr>
          <a:xfrm flipH="1">
            <a:off x="5401539" y="1626082"/>
            <a:ext cx="289583" cy="133734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5" name="Straight Connector 54"/>
          <p:cNvCxnSpPr/>
          <p:nvPr/>
        </p:nvCxnSpPr>
        <p:spPr>
          <a:xfrm flipH="1">
            <a:off x="5689726" y="1920840"/>
            <a:ext cx="887541" cy="105165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6" name="Straight Connector 55"/>
          <p:cNvCxnSpPr/>
          <p:nvPr/>
        </p:nvCxnSpPr>
        <p:spPr>
          <a:xfrm flipH="1">
            <a:off x="6109852" y="2496077"/>
            <a:ext cx="1107905" cy="67233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7" name="Straight Connector 56"/>
          <p:cNvCxnSpPr/>
          <p:nvPr/>
        </p:nvCxnSpPr>
        <p:spPr>
          <a:xfrm flipH="1">
            <a:off x="6302641" y="3116997"/>
            <a:ext cx="1246925" cy="204173"/>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59" name="Straight Connector 58"/>
          <p:cNvCxnSpPr/>
          <p:nvPr/>
        </p:nvCxnSpPr>
        <p:spPr>
          <a:xfrm flipH="1" flipV="1">
            <a:off x="6390620" y="3721884"/>
            <a:ext cx="1207458" cy="360167"/>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0" name="Straight Connector 59"/>
          <p:cNvCxnSpPr/>
          <p:nvPr/>
        </p:nvCxnSpPr>
        <p:spPr>
          <a:xfrm flipH="1" flipV="1">
            <a:off x="6216075" y="4192616"/>
            <a:ext cx="1097619" cy="657388"/>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1" name="Straight Connector 60"/>
          <p:cNvCxnSpPr/>
          <p:nvPr/>
        </p:nvCxnSpPr>
        <p:spPr>
          <a:xfrm flipH="1" flipV="1">
            <a:off x="5983605" y="4467225"/>
            <a:ext cx="826135" cy="100965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2" name="Straight Connector 61"/>
          <p:cNvCxnSpPr/>
          <p:nvPr/>
        </p:nvCxnSpPr>
        <p:spPr>
          <a:xfrm flipH="1" flipV="1">
            <a:off x="5592847" y="4548350"/>
            <a:ext cx="260966" cy="1345311"/>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66" name="Straight Connector 65"/>
          <p:cNvCxnSpPr/>
          <p:nvPr/>
        </p:nvCxnSpPr>
        <p:spPr>
          <a:xfrm flipH="1" flipV="1">
            <a:off x="3411598" y="3518049"/>
            <a:ext cx="1242109" cy="44470"/>
          </a:xfrm>
          <a:prstGeom prst="line">
            <a:avLst/>
          </a:prstGeom>
          <a:ln w="38100"/>
        </p:spPr>
        <p:style>
          <a:lnRef idx="1">
            <a:schemeClr val="accent4"/>
          </a:lnRef>
          <a:fillRef idx="0">
            <a:schemeClr val="accent4"/>
          </a:fillRef>
          <a:effectRef idx="0">
            <a:schemeClr val="accent4"/>
          </a:effectRef>
          <a:fontRef idx="minor">
            <a:schemeClr val="tx1"/>
          </a:fontRef>
        </p:style>
      </p:cxnSp>
      <p:grpSp>
        <p:nvGrpSpPr>
          <p:cNvPr id="63" name="Group 62"/>
          <p:cNvGrpSpPr/>
          <p:nvPr/>
        </p:nvGrpSpPr>
        <p:grpSpPr>
          <a:xfrm>
            <a:off x="106085" y="175227"/>
            <a:ext cx="11979830" cy="323975"/>
            <a:chOff x="42426" y="159387"/>
            <a:chExt cx="11979830" cy="323975"/>
          </a:xfrm>
        </p:grpSpPr>
        <p:sp>
          <p:nvSpPr>
            <p:cNvPr id="81" name="TextBox 80"/>
            <p:cNvSpPr txBox="1"/>
            <p:nvPr/>
          </p:nvSpPr>
          <p:spPr>
            <a:xfrm>
              <a:off x="5278657" y="163264"/>
              <a:ext cx="811763" cy="307777"/>
            </a:xfrm>
            <a:prstGeom prst="rect">
              <a:avLst/>
            </a:prstGeom>
            <a:solidFill>
              <a:schemeClr val="accent4"/>
            </a:solidFill>
          </p:spPr>
          <p:txBody>
            <a:bodyPr wrap="square" rtlCol="0">
              <a:spAutoFit/>
            </a:bodyPr>
            <a:lstStyle/>
            <a:p>
              <a:r>
                <a:rPr lang="en-US" sz="1400" dirty="0"/>
                <a:t>Awards</a:t>
              </a:r>
              <a:endParaRPr lang="en-US" sz="1400" dirty="0"/>
            </a:p>
          </p:txBody>
        </p:sp>
        <p:sp>
          <p:nvSpPr>
            <p:cNvPr id="82" name="TextBox 8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99" name="TextBox 98"/>
            <p:cNvSpPr txBox="1"/>
            <p:nvPr/>
          </p:nvSpPr>
          <p:spPr>
            <a:xfrm>
              <a:off x="2133184" y="171275"/>
              <a:ext cx="903396" cy="307777"/>
            </a:xfrm>
            <a:prstGeom prst="rect">
              <a:avLst/>
            </a:prstGeom>
            <a:solidFill>
              <a:schemeClr val="accent1">
                <a:lumMod val="60000"/>
                <a:lumOff val="40000"/>
              </a:schemeClr>
            </a:solidFill>
          </p:spPr>
          <p:txBody>
            <a:bodyPr wrap="square" rtlCol="0">
              <a:spAutoFit/>
            </a:bodyPr>
            <a:lstStyle/>
            <a:p>
              <a:r>
                <a:rPr lang="en-US" sz="1400" dirty="0"/>
                <a:t>Teaching</a:t>
              </a:r>
              <a:endParaRPr lang="en-US" sz="1400" dirty="0"/>
            </a:p>
          </p:txBody>
        </p:sp>
        <p:sp>
          <p:nvSpPr>
            <p:cNvPr id="100" name="TextBox 99"/>
            <p:cNvSpPr txBox="1"/>
            <p:nvPr/>
          </p:nvSpPr>
          <p:spPr>
            <a:xfrm>
              <a:off x="3174021" y="171275"/>
              <a:ext cx="984673" cy="307777"/>
            </a:xfrm>
            <a:prstGeom prst="rect">
              <a:avLst/>
            </a:prstGeom>
            <a:solidFill>
              <a:schemeClr val="accent4"/>
            </a:solidFill>
          </p:spPr>
          <p:txBody>
            <a:bodyPr wrap="square" rtlCol="0">
              <a:spAutoFit/>
            </a:bodyPr>
            <a:lstStyle/>
            <a:p>
              <a:r>
                <a:rPr lang="en-US" sz="1400" dirty="0"/>
                <a:t>Research</a:t>
              </a:r>
              <a:endParaRPr lang="en-US" sz="1400" dirty="0"/>
            </a:p>
          </p:txBody>
        </p:sp>
        <p:sp>
          <p:nvSpPr>
            <p:cNvPr id="101" name="TextBox 100"/>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102" name="TextBox 101"/>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103" name="TextBox 102"/>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104" name="TextBox 103"/>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105" name="TextBox 104"/>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106" name="TextBox 105"/>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107" name="TextBox 106"/>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108" name="TextBox 107"/>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08252" y="689529"/>
            <a:ext cx="11279077" cy="1015663"/>
          </a:xfrm>
          <a:prstGeom prst="rect">
            <a:avLst/>
          </a:prstGeom>
          <a:noFill/>
        </p:spPr>
        <p:txBody>
          <a:bodyPr wrap="square" rtlCol="0">
            <a:spAutoFit/>
          </a:bodyPr>
          <a:lstStyle/>
          <a:p>
            <a:r>
              <a:rPr lang="en-US" sz="1200" dirty="0"/>
              <a:t>I do research to gain insights about national brand-store brand competition (my thesis topic), private label marketing, price-advertising strategies, and brand equity. I use empirical, economic, econometric, and meta-analytic models to address these topics. Thus  I can be labeled as an empirically-oriented, managerially-motivated researcher.</a:t>
            </a:r>
            <a:endParaRPr lang="en-US" sz="1200" dirty="0"/>
          </a:p>
          <a:p>
            <a:endParaRPr lang="en-US" sz="1200" dirty="0"/>
          </a:p>
          <a:p>
            <a:r>
              <a:rPr lang="en-US" sz="1200" dirty="0"/>
              <a:t>I have published 42 research articles as of Jan. 2024 (Google citations = 6091; h-index = 30). These articles are listed below </a:t>
            </a:r>
            <a:r>
              <a:rPr lang="en-IN" sz="1200" dirty="0"/>
              <a:t>in descending order of year of publication – from newest to oldest</a:t>
            </a:r>
            <a:r>
              <a:rPr lang="en-US" sz="1200" dirty="0"/>
              <a:t>. You can access the articles for personal use by clicking on the title. I am working on eleven research projects, also listed below. </a:t>
            </a:r>
            <a:endParaRPr lang="en-US" sz="1200" dirty="0"/>
          </a:p>
        </p:txBody>
      </p:sp>
      <p:graphicFrame>
        <p:nvGraphicFramePr>
          <p:cNvPr id="7" name="Table 7"/>
          <p:cNvGraphicFramePr>
            <a:graphicFrameLocks noGrp="1"/>
          </p:cNvGraphicFramePr>
          <p:nvPr/>
        </p:nvGraphicFramePr>
        <p:xfrm>
          <a:off x="729336" y="2640434"/>
          <a:ext cx="9088437" cy="3112384"/>
        </p:xfrm>
        <a:graphic>
          <a:graphicData uri="http://schemas.openxmlformats.org/drawingml/2006/table">
            <a:tbl>
              <a:tblPr firstRow="1" bandRow="1">
                <a:tableStyleId>{5C22544A-7EE6-4342-B048-85BDC9FD1C3A}</a:tableStyleId>
              </a:tblPr>
              <a:tblGrid>
                <a:gridCol w="897722"/>
                <a:gridCol w="1012016"/>
                <a:gridCol w="7178699"/>
              </a:tblGrid>
              <a:tr h="486281">
                <a:tc>
                  <a:txBody>
                    <a:bodyPr/>
                    <a:lstStyle/>
                    <a:p>
                      <a:pPr algn="ctr"/>
                      <a:r>
                        <a:rPr lang="en-IN" dirty="0"/>
                        <a:t>#</a:t>
                      </a:r>
                      <a:endParaRPr lang="en-IN" dirty="0"/>
                    </a:p>
                  </a:txBody>
                  <a:tcPr/>
                </a:tc>
                <a:tc>
                  <a:txBody>
                    <a:bodyPr/>
                    <a:lstStyle/>
                    <a:p>
                      <a:pPr algn="ctr"/>
                      <a:r>
                        <a:rPr lang="en-IN" dirty="0"/>
                        <a:t>Year</a:t>
                      </a:r>
                      <a:endParaRPr lang="en-IN" dirty="0"/>
                    </a:p>
                  </a:txBody>
                  <a:tcPr/>
                </a:tc>
                <a:tc>
                  <a:txBody>
                    <a:bodyPr/>
                    <a:lstStyle/>
                    <a:p>
                      <a:pPr algn="ctr"/>
                      <a:r>
                        <a:rPr lang="en-IN" dirty="0"/>
                        <a:t>Journal/Article</a:t>
                      </a:r>
                      <a:endParaRPr lang="en-IN" sz="1100" dirty="0"/>
                    </a:p>
                  </a:txBody>
                  <a:tcPr/>
                </a:tc>
              </a:tr>
              <a:tr h="656720">
                <a:tc>
                  <a:txBody>
                    <a:bodyPr/>
                    <a:lstStyle/>
                    <a:p>
                      <a:pPr algn="ctr"/>
                      <a:endParaRPr lang="en-IN" sz="1200" b="0" i="0" u="none" strike="noStrike" kern="1200" dirty="0">
                        <a:solidFill>
                          <a:srgbClr val="000033"/>
                        </a:solidFill>
                        <a:effectLst/>
                        <a:latin typeface="Times New Roman" panose="02020603050405020304" pitchFamily="18" charset="0"/>
                        <a:ea typeface="+mn-ea"/>
                        <a:cs typeface="+mn-cs"/>
                      </a:endParaRPr>
                    </a:p>
                    <a:p>
                      <a:pPr algn="ctr"/>
                      <a:r>
                        <a:rPr lang="en-IN" sz="1200" b="0" i="0" u="none" strike="noStrike" kern="1200" dirty="0">
                          <a:solidFill>
                            <a:srgbClr val="000033"/>
                          </a:solidFill>
                          <a:effectLst/>
                          <a:latin typeface="Times New Roman" panose="02020603050405020304" pitchFamily="18" charset="0"/>
                          <a:ea typeface="+mn-ea"/>
                          <a:cs typeface="+mn-cs"/>
                        </a:rPr>
                        <a:t>42</a:t>
                      </a:r>
                      <a:endParaRPr lang="en-IN" sz="1200" b="0" i="0" u="none" strike="noStrike" kern="1200" dirty="0">
                        <a:solidFill>
                          <a:srgbClr val="000033"/>
                        </a:solidFill>
                        <a:effectLst/>
                        <a:latin typeface="Times New Roman" panose="02020603050405020304" pitchFamily="18" charset="0"/>
                        <a:ea typeface="+mn-ea"/>
                        <a:cs typeface="+mn-cs"/>
                      </a:endParaRPr>
                    </a:p>
                  </a:txBody>
                  <a:tcPr anchor="ctr"/>
                </a:tc>
                <a:tc>
                  <a:txBody>
                    <a:bodyPr/>
                    <a:lstStyle/>
                    <a:p>
                      <a:pPr algn="ctr" fontAlgn="ctr"/>
                      <a:r>
                        <a:rPr lang="en-IN" sz="1200" b="0" i="0" u="none" strike="noStrike" dirty="0">
                          <a:solidFill>
                            <a:srgbClr val="000033"/>
                          </a:solidFill>
                          <a:effectLst/>
                          <a:latin typeface="Times New Roman" panose="02020603050405020304" pitchFamily="18" charset="0"/>
                        </a:rPr>
                        <a:t>2022</a:t>
                      </a:r>
                      <a:endParaRPr lang="en-IN" sz="1200" b="0" i="0" u="none" strike="noStrike" dirty="0">
                        <a:solidFill>
                          <a:srgbClr val="000033"/>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Juan Carlos </a:t>
                      </a:r>
                      <a:r>
                        <a:rPr lang="en-US" sz="1100" b="0" i="0" u="none" strike="noStrike" dirty="0" err="1">
                          <a:solidFill>
                            <a:srgbClr val="000000"/>
                          </a:solidFill>
                          <a:effectLst/>
                          <a:latin typeface="Times New Roman" panose="02020603050405020304" pitchFamily="18" charset="0"/>
                        </a:rPr>
                        <a:t>Gázquez</a:t>
                      </a:r>
                      <a:r>
                        <a:rPr lang="en-US" sz="1100" b="0" i="0" u="none" strike="noStrike" dirty="0">
                          <a:solidFill>
                            <a:srgbClr val="000000"/>
                          </a:solidFill>
                          <a:effectLst/>
                          <a:latin typeface="Times New Roman" panose="02020603050405020304" pitchFamily="18" charset="0"/>
                        </a:rPr>
                        <a:t>-Abad, Francisco J. Martínez-López, </a:t>
                      </a:r>
                      <a:r>
                        <a:rPr lang="en-US" sz="1100" b="0" i="0" u="none" strike="noStrike" dirty="0">
                          <a:solidFill>
                            <a:srgbClr val="000033"/>
                          </a:solidFill>
                          <a:effectLst/>
                          <a:latin typeface="Times New Roman" panose="02020603050405020304" pitchFamily="18" charset="0"/>
                        </a:rPr>
                        <a:t>"The Effect of Retail Assortment Size on Perceptions, Choice, and Sales: Review and Research Directions," </a:t>
                      </a:r>
                      <a:r>
                        <a:rPr lang="en-US" sz="1200" b="0" i="0" u="none" strike="noStrike" dirty="0">
                          <a:solidFill>
                            <a:srgbClr val="000033"/>
                          </a:solidFill>
                          <a:effectLst/>
                          <a:latin typeface="Times New Roman" panose="02020603050405020304" pitchFamily="18" charset="0"/>
                        </a:rPr>
                        <a:t>under second review in the </a:t>
                      </a:r>
                      <a:r>
                        <a:rPr lang="en-US" sz="1200" b="0" i="1" u="none" strike="noStrike" dirty="0">
                          <a:solidFill>
                            <a:srgbClr val="000033"/>
                          </a:solidFill>
                          <a:effectLst/>
                          <a:latin typeface="Times New Roman" panose="02020603050405020304" pitchFamily="18" charset="0"/>
                        </a:rPr>
                        <a:t>Journal of Retailing</a:t>
                      </a:r>
                      <a:r>
                        <a:rPr lang="en-US" sz="1200" b="0" i="0" u="none" strike="noStrike" dirty="0">
                          <a:solidFill>
                            <a:srgbClr val="000033"/>
                          </a:solidFill>
                          <a:effectLst/>
                          <a:latin typeface="Times New Roman" panose="02020603050405020304" pitchFamily="18" charset="0"/>
                        </a:rPr>
                        <a:t>, 98 (1) – Forthcoming, March.</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86281">
                <a:tc>
                  <a:txBody>
                    <a:bodyPr/>
                    <a:lstStyle/>
                    <a:p>
                      <a:pPr algn="ctr"/>
                      <a:r>
                        <a:rPr lang="en-IN" sz="1200" b="0" i="0" u="none" strike="noStrike" kern="1200" dirty="0">
                          <a:solidFill>
                            <a:srgbClr val="000033"/>
                          </a:solidFill>
                          <a:effectLst/>
                          <a:latin typeface="Times New Roman" panose="02020603050405020304" pitchFamily="18" charset="0"/>
                          <a:ea typeface="+mn-ea"/>
                          <a:cs typeface="+mn-cs"/>
                        </a:rPr>
                        <a:t>41</a:t>
                      </a:r>
                      <a:endParaRPr lang="en-IN" sz="1200" b="0" i="0" u="none" strike="noStrike" kern="1200" dirty="0">
                        <a:solidFill>
                          <a:srgbClr val="000033"/>
                        </a:solidFill>
                        <a:effectLst/>
                        <a:latin typeface="Times New Roman" panose="02020603050405020304" pitchFamily="18" charset="0"/>
                        <a:ea typeface="+mn-ea"/>
                        <a:cs typeface="+mn-cs"/>
                      </a:endParaRPr>
                    </a:p>
                  </a:txBody>
                  <a:tcPr anchor="ctr"/>
                </a:tc>
                <a:tc>
                  <a:txBody>
                    <a:bodyPr/>
                    <a:lstStyle/>
                    <a:p>
                      <a:pPr algn="ctr" fontAlgn="ctr"/>
                      <a:r>
                        <a:rPr lang="en-IN" sz="1200" b="0" i="0" u="none" strike="noStrike">
                          <a:solidFill>
                            <a:srgbClr val="000033"/>
                          </a:solidFill>
                          <a:effectLst/>
                          <a:latin typeface="Times New Roman" panose="02020603050405020304" pitchFamily="18" charset="0"/>
                        </a:rPr>
                        <a:t>2021</a:t>
                      </a:r>
                      <a:endParaRPr lang="en-IN" sz="1200" b="0" i="0" u="none" strike="noStrike">
                        <a:solidFill>
                          <a:srgbClr val="000033"/>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Dhruv, Grewal, Dinesh K. Gauri, Anne L. </a:t>
                      </a: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Roggeveen</a:t>
                      </a:r>
                      <a:r>
                        <a:rPr lang="en-US" sz="1100" b="0" i="0" u="none" strike="noStrike" dirty="0">
                          <a:solidFill>
                            <a:srgbClr val="000000"/>
                          </a:solidFill>
                          <a:effectLst/>
                          <a:latin typeface="Times New Roman" panose="02020603050405020304" pitchFamily="18" charset="0"/>
                          <a:cs typeface="Times New Roman" panose="02020603050405020304" pitchFamily="18" charset="0"/>
                        </a:rPr>
                        <a:t>, and Raj Sethuraman, “Strategizing Retailing in the New Technology Era,” Journal of Retailing, 97 (1), 6-12</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r>
              <a:tr h="486281">
                <a:tc>
                  <a:txBody>
                    <a:bodyPr/>
                    <a:lstStyle/>
                    <a:p>
                      <a:pPr algn="ctr"/>
                      <a:r>
                        <a:rPr lang="en-IN" sz="1200" b="0" i="0" u="none" strike="noStrike" kern="1200" dirty="0">
                          <a:solidFill>
                            <a:srgbClr val="000033"/>
                          </a:solidFill>
                          <a:effectLst/>
                          <a:latin typeface="Times New Roman" panose="02020603050405020304" pitchFamily="18" charset="0"/>
                          <a:ea typeface="+mn-ea"/>
                          <a:cs typeface="+mn-cs"/>
                        </a:rPr>
                        <a:t>40</a:t>
                      </a:r>
                      <a:endParaRPr lang="en-IN" sz="1200" b="0" i="0" u="none" strike="noStrike" kern="1200" dirty="0">
                        <a:solidFill>
                          <a:srgbClr val="000033"/>
                        </a:solidFill>
                        <a:effectLst/>
                        <a:latin typeface="Times New Roman" panose="02020603050405020304" pitchFamily="18" charset="0"/>
                        <a:ea typeface="+mn-ea"/>
                        <a:cs typeface="+mn-cs"/>
                      </a:endParaRPr>
                    </a:p>
                  </a:txBody>
                  <a:tcPr anchor="ctr"/>
                </a:tc>
                <a:tc>
                  <a:txBody>
                    <a:bodyPr/>
                    <a:lstStyle/>
                    <a:p>
                      <a:pPr algn="ctr" fontAlgn="ctr"/>
                      <a:r>
                        <a:rPr lang="en-IN" sz="1200" b="0" i="0" u="none" strike="noStrike" dirty="0">
                          <a:solidFill>
                            <a:srgbClr val="000033"/>
                          </a:solidFill>
                          <a:effectLst/>
                          <a:latin typeface="Times New Roman" panose="02020603050405020304" pitchFamily="18" charset="0"/>
                        </a:rPr>
                        <a:t>2021</a:t>
                      </a:r>
                      <a:endParaRPr lang="en-IN" sz="1200" b="0" i="0" u="none" strike="noStrike" dirty="0">
                        <a:solidFill>
                          <a:srgbClr val="000033"/>
                        </a:solidFill>
                        <a:effectLst/>
                        <a:latin typeface="Times New Roman" panose="02020603050405020304" pitchFamily="18" charset="0"/>
                      </a:endParaRPr>
                    </a:p>
                  </a:txBody>
                  <a:tcPr marL="7620" marR="7620" marT="7620" marB="0" anchor="ctr"/>
                </a:tc>
                <a:tc>
                  <a:txBody>
                    <a:bodyPr/>
                    <a:lstStyle/>
                    <a:p>
                      <a:pPr algn="l" fontAlgn="ctr"/>
                      <a:r>
                        <a:rPr lang="en-US" sz="1100" kern="1200" dirty="0">
                          <a:solidFill>
                            <a:schemeClr val="dk1"/>
                          </a:solidFill>
                          <a:effectLst/>
                          <a:latin typeface="Times New Roman" panose="02020603050405020304" pitchFamily="18" charset="0"/>
                          <a:ea typeface="+mn-ea"/>
                          <a:cs typeface="Times New Roman" panose="02020603050405020304" pitchFamily="18" charset="0"/>
                        </a:rPr>
                        <a:t>Gázquez-Abad, Juan Carlos, Francisco J. Martínez-López, and Raj Sethuraman, “What Factors Moderate the Effect of Assortment Reduction on Store Switching? Insights and Implications for Grocery Brands,” </a:t>
                      </a:r>
                      <a:r>
                        <a:rPr lang="en-US" sz="1100" i="1" kern="1200" dirty="0">
                          <a:solidFill>
                            <a:schemeClr val="dk1"/>
                          </a:solidFill>
                          <a:effectLst/>
                          <a:latin typeface="Times New Roman" panose="02020603050405020304" pitchFamily="18" charset="0"/>
                          <a:ea typeface="+mn-ea"/>
                          <a:cs typeface="Times New Roman" panose="02020603050405020304" pitchFamily="18" charset="0"/>
                        </a:rPr>
                        <a:t>Journal of Business Research</a:t>
                      </a:r>
                      <a:r>
                        <a:rPr lang="en-US" sz="1100" kern="1200" dirty="0">
                          <a:solidFill>
                            <a:schemeClr val="dk1"/>
                          </a:solidFill>
                          <a:effectLst/>
                          <a:latin typeface="Times New Roman" panose="02020603050405020304" pitchFamily="18" charset="0"/>
                          <a:ea typeface="+mn-ea"/>
                          <a:cs typeface="Times New Roman" panose="02020603050405020304" pitchFamily="18" charset="0"/>
                        </a:rPr>
                        <a:t>, 133, 98-115.</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r>
              <a:tr h="486281">
                <a:tc>
                  <a:txBody>
                    <a:bodyPr/>
                    <a:lstStyle/>
                    <a:p>
                      <a:pPr algn="ctr"/>
                      <a:r>
                        <a:rPr lang="en-IN" sz="1200" b="0" i="0" u="none" strike="noStrike" kern="1200" dirty="0">
                          <a:solidFill>
                            <a:srgbClr val="000033"/>
                          </a:solidFill>
                          <a:effectLst/>
                          <a:latin typeface="Times New Roman" panose="02020603050405020304" pitchFamily="18" charset="0"/>
                          <a:ea typeface="+mn-ea"/>
                          <a:cs typeface="+mn-cs"/>
                        </a:rPr>
                        <a:t>39</a:t>
                      </a:r>
                      <a:endParaRPr lang="en-IN" sz="1200" b="0" i="0" u="none" strike="noStrike" kern="1200" dirty="0">
                        <a:solidFill>
                          <a:srgbClr val="000033"/>
                        </a:solidFill>
                        <a:effectLst/>
                        <a:latin typeface="Times New Roman" panose="02020603050405020304" pitchFamily="18" charset="0"/>
                        <a:ea typeface="+mn-ea"/>
                        <a:cs typeface="+mn-cs"/>
                      </a:endParaRPr>
                    </a:p>
                  </a:txBody>
                  <a:tcPr anchor="ctr"/>
                </a:tc>
                <a:tc>
                  <a:txBody>
                    <a:bodyPr/>
                    <a:lstStyle/>
                    <a:p>
                      <a:pPr algn="ctr" fontAlgn="ctr"/>
                      <a:r>
                        <a:rPr lang="en-IN" sz="1200" b="0" i="0" u="none" strike="noStrike">
                          <a:solidFill>
                            <a:srgbClr val="000033"/>
                          </a:solidFill>
                          <a:effectLst/>
                          <a:latin typeface="Times New Roman" panose="02020603050405020304" pitchFamily="18" charset="0"/>
                        </a:rPr>
                        <a:t>2021</a:t>
                      </a:r>
                      <a:endParaRPr lang="en-IN" sz="1200" b="0" i="0" u="none" strike="noStrike">
                        <a:solidFill>
                          <a:srgbClr val="000033"/>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err="1">
                          <a:solidFill>
                            <a:srgbClr val="000000"/>
                          </a:solidFill>
                          <a:effectLst/>
                          <a:latin typeface="Times New Roman" panose="02020603050405020304" pitchFamily="18" charset="0"/>
                        </a:rPr>
                        <a:t>Gielens</a:t>
                      </a:r>
                      <a:r>
                        <a:rPr lang="en-US" sz="1100" b="0" i="0" u="none" strike="noStrike" dirty="0">
                          <a:solidFill>
                            <a:srgbClr val="000000"/>
                          </a:solidFill>
                          <a:effectLst/>
                          <a:latin typeface="Times New Roman" panose="02020603050405020304" pitchFamily="18" charset="0"/>
                        </a:rPr>
                        <a:t>, </a:t>
                      </a:r>
                      <a:r>
                        <a:rPr lang="en-US" sz="1100" b="0" i="0" u="none" strike="noStrike" dirty="0" err="1">
                          <a:solidFill>
                            <a:srgbClr val="000000"/>
                          </a:solidFill>
                          <a:effectLst/>
                          <a:latin typeface="Times New Roman" panose="02020603050405020304" pitchFamily="18" charset="0"/>
                        </a:rPr>
                        <a:t>Katrijn</a:t>
                      </a:r>
                      <a:r>
                        <a:rPr lang="en-US" sz="1100" b="0" i="0" u="none" strike="noStrike" dirty="0">
                          <a:solidFill>
                            <a:srgbClr val="000000"/>
                          </a:solidFill>
                          <a:effectLst/>
                          <a:latin typeface="Times New Roman" panose="02020603050405020304" pitchFamily="18" charset="0"/>
                        </a:rPr>
                        <a:t>, Raj Sethuraman et al., “The Future of Private Labels: Towards a Smart Private Label Strategy,” </a:t>
                      </a:r>
                      <a:r>
                        <a:rPr lang="en-US" sz="1100" b="0" i="1" u="none" strike="noStrike" dirty="0">
                          <a:solidFill>
                            <a:srgbClr val="000000"/>
                          </a:solidFill>
                          <a:effectLst/>
                          <a:latin typeface="Times New Roman" panose="02020603050405020304" pitchFamily="18" charset="0"/>
                        </a:rPr>
                        <a:t>Journal of Retailing</a:t>
                      </a:r>
                      <a:r>
                        <a:rPr lang="en-US" sz="1100" b="0" i="0" u="none" strike="noStrike" dirty="0">
                          <a:solidFill>
                            <a:srgbClr val="000000"/>
                          </a:solidFill>
                          <a:effectLst/>
                          <a:latin typeface="Times New Roman" panose="02020603050405020304" pitchFamily="18" charset="0"/>
                        </a:rPr>
                        <a:t>, 97 (1), 99-115.</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86281">
                <a:tc>
                  <a:txBody>
                    <a:bodyPr/>
                    <a:lstStyle/>
                    <a:p>
                      <a:pPr algn="ctr"/>
                      <a:r>
                        <a:rPr lang="en-IN" sz="1200" b="0" i="0" u="none" strike="noStrike" kern="1200" dirty="0">
                          <a:solidFill>
                            <a:srgbClr val="000033"/>
                          </a:solidFill>
                          <a:effectLst/>
                          <a:latin typeface="Times New Roman" panose="02020603050405020304" pitchFamily="18" charset="0"/>
                          <a:ea typeface="+mn-ea"/>
                          <a:cs typeface="+mn-cs"/>
                        </a:rPr>
                        <a:t>38</a:t>
                      </a:r>
                      <a:endParaRPr lang="en-IN" sz="1200" b="0" i="0" u="none" strike="noStrike" kern="1200" dirty="0">
                        <a:solidFill>
                          <a:srgbClr val="000033"/>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2020</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err="1">
                          <a:solidFill>
                            <a:srgbClr val="000000"/>
                          </a:solidFill>
                          <a:effectLst/>
                          <a:latin typeface="Times New Roman" panose="02020603050405020304" pitchFamily="18" charset="0"/>
                        </a:rPr>
                        <a:t>Roggeveen</a:t>
                      </a:r>
                      <a:r>
                        <a:rPr lang="en-US" sz="1100" b="0" i="0" u="none" strike="noStrike" dirty="0">
                          <a:solidFill>
                            <a:srgbClr val="000000"/>
                          </a:solidFill>
                          <a:effectLst/>
                          <a:latin typeface="Times New Roman" panose="02020603050405020304" pitchFamily="18" charset="0"/>
                        </a:rPr>
                        <a:t>, Anne and Raj Sethuraman, </a:t>
                      </a:r>
                      <a:r>
                        <a:rPr lang="en-US" sz="1150" b="0" i="0" u="none" strike="noStrike" dirty="0">
                          <a:solidFill>
                            <a:srgbClr val="000000"/>
                          </a:solidFill>
                          <a:effectLst/>
                          <a:latin typeface="Times New Roman" panose="02020603050405020304" pitchFamily="18" charset="0"/>
                        </a:rPr>
                        <a:t>“</a:t>
                      </a:r>
                      <a:r>
                        <a:rPr lang="en-US" sz="1100" b="0" i="0" u="none" strike="noStrike" dirty="0">
                          <a:solidFill>
                            <a:srgbClr val="000000"/>
                          </a:solidFill>
                          <a:effectLst/>
                          <a:latin typeface="Times New Roman" panose="02020603050405020304" pitchFamily="18" charset="0"/>
                        </a:rPr>
                        <a:t>Customer-Interfacing Retail Technologies in 2020 &amp; Beyond: An Integrative Framework and Research Directions,” </a:t>
                      </a:r>
                      <a:r>
                        <a:rPr lang="en-US" sz="1100" b="0" i="1" u="none" strike="noStrike" dirty="0">
                          <a:solidFill>
                            <a:srgbClr val="000000"/>
                          </a:solidFill>
                          <a:effectLst/>
                          <a:latin typeface="Times New Roman" panose="02020603050405020304" pitchFamily="18" charset="0"/>
                        </a:rPr>
                        <a:t>Journal of Retailing</a:t>
                      </a:r>
                      <a:r>
                        <a:rPr lang="en-US" sz="1100" b="0" i="0" u="none" strike="noStrike" dirty="0">
                          <a:solidFill>
                            <a:srgbClr val="000000"/>
                          </a:solidFill>
                          <a:effectLst/>
                          <a:latin typeface="Times New Roman" panose="02020603050405020304" pitchFamily="18" charset="0"/>
                        </a:rPr>
                        <a:t>, 96 (3),    299-309.</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
        <p:nvSpPr>
          <p:cNvPr id="19" name="TextBox 18"/>
          <p:cNvSpPr txBox="1"/>
          <p:nvPr/>
        </p:nvSpPr>
        <p:spPr>
          <a:xfrm>
            <a:off x="10050011" y="3224624"/>
            <a:ext cx="1786855" cy="2292935"/>
          </a:xfrm>
          <a:prstGeom prst="rect">
            <a:avLst/>
          </a:prstGeom>
          <a:noFill/>
          <a:ln>
            <a:solidFill>
              <a:schemeClr val="tx1"/>
            </a:solidFill>
          </a:ln>
        </p:spPr>
        <p:txBody>
          <a:bodyPr wrap="square" rtlCol="0">
            <a:spAutoFit/>
          </a:bodyPr>
          <a:lstStyle/>
          <a:p>
            <a:r>
              <a:rPr lang="en-US" sz="1100" u="sng" dirty="0"/>
              <a:t>Comments for web designer</a:t>
            </a:r>
            <a:r>
              <a:rPr lang="en-US" sz="1100" dirty="0"/>
              <a:t>:</a:t>
            </a:r>
            <a:endParaRPr lang="en-US" sz="1100" dirty="0"/>
          </a:p>
          <a:p>
            <a:pPr marL="171450" indent="-171450">
              <a:buFont typeface="Arial" panose="020B0604020202020204" pitchFamily="34" charset="0"/>
              <a:buChar char="•"/>
            </a:pPr>
            <a:r>
              <a:rPr lang="en-US" sz="1100" dirty="0"/>
              <a:t>Change tab from Publishing to Research</a:t>
            </a:r>
            <a:endParaRPr lang="en-US" sz="1100" dirty="0"/>
          </a:p>
          <a:p>
            <a:pPr marL="171450" indent="-171450">
              <a:buFont typeface="Arial" panose="020B0604020202020204" pitchFamily="34" charset="0"/>
              <a:buChar char="•"/>
            </a:pPr>
            <a:r>
              <a:rPr lang="en-US" sz="1100" dirty="0"/>
              <a:t>Include the content above and two tables below.</a:t>
            </a:r>
            <a:endParaRPr lang="en-US" sz="1100" dirty="0"/>
          </a:p>
          <a:p>
            <a:pPr marL="171450" indent="-171450">
              <a:buFont typeface="Arial" panose="020B0604020202020204" pitchFamily="34" charset="0"/>
              <a:buChar char="•"/>
            </a:pPr>
            <a:r>
              <a:rPr lang="en-US" sz="1100" dirty="0"/>
              <a:t>In the first table on Research Publications, see if you can link each paper to the corresponding journal article.</a:t>
            </a:r>
            <a:endParaRPr lang="en-US" sz="1100" dirty="0"/>
          </a:p>
        </p:txBody>
      </p:sp>
      <p:grpSp>
        <p:nvGrpSpPr>
          <p:cNvPr id="20" name="Group 19"/>
          <p:cNvGrpSpPr/>
          <p:nvPr/>
        </p:nvGrpSpPr>
        <p:grpSpPr>
          <a:xfrm>
            <a:off x="42426" y="159387"/>
            <a:ext cx="11979830" cy="323975"/>
            <a:chOff x="42426" y="159387"/>
            <a:chExt cx="11979830" cy="323975"/>
          </a:xfrm>
        </p:grpSpPr>
        <p:sp>
          <p:nvSpPr>
            <p:cNvPr id="21" name="TextBox 20"/>
            <p:cNvSpPr txBox="1"/>
            <p:nvPr/>
          </p:nvSpPr>
          <p:spPr>
            <a:xfrm>
              <a:off x="5278657" y="163264"/>
              <a:ext cx="811763" cy="307777"/>
            </a:xfrm>
            <a:prstGeom prst="rect">
              <a:avLst/>
            </a:prstGeom>
            <a:solidFill>
              <a:schemeClr val="accent4"/>
            </a:solidFill>
          </p:spPr>
          <p:txBody>
            <a:bodyPr wrap="square" rtlCol="0">
              <a:spAutoFit/>
            </a:bodyPr>
            <a:lstStyle/>
            <a:p>
              <a:r>
                <a:rPr lang="en-US" sz="1400" dirty="0"/>
                <a:t>Awards</a:t>
              </a:r>
              <a:endParaRPr lang="en-US" sz="1400" dirty="0"/>
            </a:p>
          </p:txBody>
        </p:sp>
        <p:sp>
          <p:nvSpPr>
            <p:cNvPr id="22" name="TextBox 21"/>
            <p:cNvSpPr txBox="1"/>
            <p:nvPr/>
          </p:nvSpPr>
          <p:spPr>
            <a:xfrm>
              <a:off x="42426" y="174706"/>
              <a:ext cx="811763" cy="307777"/>
            </a:xfrm>
            <a:prstGeom prst="rect">
              <a:avLst/>
            </a:prstGeom>
            <a:solidFill>
              <a:srgbClr val="FFC000"/>
            </a:solidFill>
          </p:spPr>
          <p:txBody>
            <a:bodyPr wrap="square" rtlCol="0">
              <a:spAutoFit/>
            </a:bodyPr>
            <a:lstStyle/>
            <a:p>
              <a:r>
                <a:rPr lang="en-US" sz="1400" dirty="0"/>
                <a:t>Home</a:t>
              </a:r>
              <a:endParaRPr lang="en-US" sz="1400" dirty="0"/>
            </a:p>
          </p:txBody>
        </p:sp>
        <p:sp>
          <p:nvSpPr>
            <p:cNvPr id="23" name="TextBox 22"/>
            <p:cNvSpPr txBox="1"/>
            <p:nvPr/>
          </p:nvSpPr>
          <p:spPr>
            <a:xfrm>
              <a:off x="2133184" y="171275"/>
              <a:ext cx="903396" cy="307777"/>
            </a:xfrm>
            <a:prstGeom prst="rect">
              <a:avLst/>
            </a:prstGeom>
            <a:solidFill>
              <a:schemeClr val="accent4"/>
            </a:solidFill>
          </p:spPr>
          <p:txBody>
            <a:bodyPr wrap="square" rtlCol="0">
              <a:spAutoFit/>
            </a:bodyPr>
            <a:lstStyle/>
            <a:p>
              <a:r>
                <a:rPr lang="en-US" sz="1400" dirty="0"/>
                <a:t>Teaching</a:t>
              </a:r>
              <a:endParaRPr lang="en-US" sz="1400" dirty="0"/>
            </a:p>
          </p:txBody>
        </p:sp>
        <p:sp>
          <p:nvSpPr>
            <p:cNvPr id="24" name="TextBox 23"/>
            <p:cNvSpPr txBox="1"/>
            <p:nvPr/>
          </p:nvSpPr>
          <p:spPr>
            <a:xfrm>
              <a:off x="3174021" y="171275"/>
              <a:ext cx="984673" cy="307777"/>
            </a:xfrm>
            <a:prstGeom prst="rect">
              <a:avLst/>
            </a:prstGeom>
            <a:solidFill>
              <a:schemeClr val="accent1">
                <a:lumMod val="60000"/>
                <a:lumOff val="40000"/>
              </a:schemeClr>
            </a:solidFill>
          </p:spPr>
          <p:txBody>
            <a:bodyPr wrap="square" rtlCol="0">
              <a:spAutoFit/>
            </a:bodyPr>
            <a:lstStyle/>
            <a:p>
              <a:r>
                <a:rPr lang="en-US" sz="1400" dirty="0"/>
                <a:t>Research</a:t>
              </a:r>
              <a:endParaRPr lang="en-US" sz="1400" dirty="0"/>
            </a:p>
          </p:txBody>
        </p:sp>
        <p:sp>
          <p:nvSpPr>
            <p:cNvPr id="25" name="TextBox 24"/>
            <p:cNvSpPr txBox="1"/>
            <p:nvPr/>
          </p:nvSpPr>
          <p:spPr>
            <a:xfrm>
              <a:off x="4361963" y="171275"/>
              <a:ext cx="811763" cy="307777"/>
            </a:xfrm>
            <a:prstGeom prst="rect">
              <a:avLst/>
            </a:prstGeom>
            <a:solidFill>
              <a:schemeClr val="accent4"/>
            </a:solidFill>
          </p:spPr>
          <p:txBody>
            <a:bodyPr wrap="square" rtlCol="0">
              <a:spAutoFit/>
            </a:bodyPr>
            <a:lstStyle/>
            <a:p>
              <a:r>
                <a:rPr lang="en-US" sz="1400" dirty="0"/>
                <a:t>Service</a:t>
              </a:r>
              <a:endParaRPr lang="en-US" sz="1400" dirty="0"/>
            </a:p>
          </p:txBody>
        </p:sp>
        <p:sp>
          <p:nvSpPr>
            <p:cNvPr id="26" name="TextBox 25"/>
            <p:cNvSpPr txBox="1"/>
            <p:nvPr/>
          </p:nvSpPr>
          <p:spPr>
            <a:xfrm>
              <a:off x="6293689" y="175585"/>
              <a:ext cx="636104" cy="307777"/>
            </a:xfrm>
            <a:prstGeom prst="rect">
              <a:avLst/>
            </a:prstGeom>
            <a:solidFill>
              <a:schemeClr val="accent4"/>
            </a:solidFill>
          </p:spPr>
          <p:txBody>
            <a:bodyPr wrap="square" rtlCol="0">
              <a:spAutoFit/>
            </a:bodyPr>
            <a:lstStyle/>
            <a:p>
              <a:r>
                <a:rPr lang="en-US" sz="1400" dirty="0"/>
                <a:t>Books</a:t>
              </a:r>
              <a:endParaRPr lang="en-US" sz="1400" dirty="0"/>
            </a:p>
          </p:txBody>
        </p:sp>
        <p:sp>
          <p:nvSpPr>
            <p:cNvPr id="27" name="TextBox 26"/>
            <p:cNvSpPr txBox="1"/>
            <p:nvPr/>
          </p:nvSpPr>
          <p:spPr>
            <a:xfrm>
              <a:off x="7922470" y="159387"/>
              <a:ext cx="984673" cy="307777"/>
            </a:xfrm>
            <a:prstGeom prst="rect">
              <a:avLst/>
            </a:prstGeom>
            <a:solidFill>
              <a:schemeClr val="accent4"/>
            </a:solidFill>
          </p:spPr>
          <p:txBody>
            <a:bodyPr wrap="square" rtlCol="0">
              <a:spAutoFit/>
            </a:bodyPr>
            <a:lstStyle/>
            <a:p>
              <a:r>
                <a:rPr lang="en-US" sz="1400" dirty="0"/>
                <a:t>Consulting</a:t>
              </a:r>
              <a:endParaRPr lang="en-US" sz="1400" dirty="0"/>
            </a:p>
          </p:txBody>
        </p:sp>
        <p:sp>
          <p:nvSpPr>
            <p:cNvPr id="28" name="TextBox 27"/>
            <p:cNvSpPr txBox="1"/>
            <p:nvPr/>
          </p:nvSpPr>
          <p:spPr>
            <a:xfrm>
              <a:off x="954049" y="174705"/>
              <a:ext cx="1065750" cy="307777"/>
            </a:xfrm>
            <a:prstGeom prst="rect">
              <a:avLst/>
            </a:prstGeom>
            <a:solidFill>
              <a:schemeClr val="accent4"/>
            </a:solidFill>
          </p:spPr>
          <p:txBody>
            <a:bodyPr wrap="square" rtlCol="0">
              <a:spAutoFit/>
            </a:bodyPr>
            <a:lstStyle/>
            <a:p>
              <a:r>
                <a:rPr lang="en-US" sz="1400" dirty="0"/>
                <a:t>About Me</a:t>
              </a:r>
              <a:endParaRPr lang="en-US" sz="1400" dirty="0"/>
            </a:p>
          </p:txBody>
        </p:sp>
        <p:sp>
          <p:nvSpPr>
            <p:cNvPr id="29" name="TextBox 28"/>
            <p:cNvSpPr txBox="1"/>
            <p:nvPr/>
          </p:nvSpPr>
          <p:spPr>
            <a:xfrm>
              <a:off x="7070847" y="170162"/>
              <a:ext cx="636104" cy="307777"/>
            </a:xfrm>
            <a:prstGeom prst="rect">
              <a:avLst/>
            </a:prstGeom>
            <a:solidFill>
              <a:schemeClr val="accent4"/>
            </a:solidFill>
          </p:spPr>
          <p:txBody>
            <a:bodyPr wrap="square" rtlCol="0">
              <a:spAutoFit/>
            </a:bodyPr>
            <a:lstStyle/>
            <a:p>
              <a:r>
                <a:rPr lang="en-US" sz="1400" dirty="0"/>
                <a:t>Talks</a:t>
              </a:r>
              <a:endParaRPr lang="en-US" sz="1400" dirty="0"/>
            </a:p>
          </p:txBody>
        </p:sp>
        <p:sp>
          <p:nvSpPr>
            <p:cNvPr id="30" name="TextBox 29"/>
            <p:cNvSpPr txBox="1"/>
            <p:nvPr/>
          </p:nvSpPr>
          <p:spPr>
            <a:xfrm>
              <a:off x="9061229" y="169034"/>
              <a:ext cx="1073930" cy="307777"/>
            </a:xfrm>
            <a:prstGeom prst="rect">
              <a:avLst/>
            </a:prstGeom>
            <a:solidFill>
              <a:schemeClr val="accent4"/>
            </a:solidFill>
          </p:spPr>
          <p:txBody>
            <a:bodyPr wrap="square" rtlCol="0">
              <a:spAutoFit/>
            </a:bodyPr>
            <a:lstStyle/>
            <a:p>
              <a:r>
                <a:rPr lang="en-US" sz="1400" dirty="0"/>
                <a:t>Fundraising</a:t>
              </a:r>
              <a:endParaRPr lang="en-US" sz="1400" dirty="0"/>
            </a:p>
          </p:txBody>
        </p:sp>
        <p:sp>
          <p:nvSpPr>
            <p:cNvPr id="31" name="TextBox 30"/>
            <p:cNvSpPr txBox="1"/>
            <p:nvPr/>
          </p:nvSpPr>
          <p:spPr>
            <a:xfrm>
              <a:off x="10262132" y="169033"/>
              <a:ext cx="710251" cy="307777"/>
            </a:xfrm>
            <a:prstGeom prst="rect">
              <a:avLst/>
            </a:prstGeom>
            <a:solidFill>
              <a:schemeClr val="accent4"/>
            </a:solidFill>
          </p:spPr>
          <p:txBody>
            <a:bodyPr wrap="square" rtlCol="0">
              <a:spAutoFit/>
            </a:bodyPr>
            <a:lstStyle/>
            <a:p>
              <a:r>
                <a:rPr lang="en-US" sz="1400" dirty="0"/>
                <a:t>Charity</a:t>
              </a:r>
              <a:endParaRPr lang="en-US" sz="1400" dirty="0"/>
            </a:p>
          </p:txBody>
        </p:sp>
        <p:sp>
          <p:nvSpPr>
            <p:cNvPr id="32" name="TextBox 31"/>
            <p:cNvSpPr txBox="1"/>
            <p:nvPr/>
          </p:nvSpPr>
          <p:spPr>
            <a:xfrm>
              <a:off x="11037583" y="169451"/>
              <a:ext cx="984673" cy="307777"/>
            </a:xfrm>
            <a:prstGeom prst="rect">
              <a:avLst/>
            </a:prstGeom>
            <a:solidFill>
              <a:schemeClr val="accent4"/>
            </a:solidFill>
          </p:spPr>
          <p:txBody>
            <a:bodyPr wrap="square" rtlCol="0">
              <a:spAutoFit/>
            </a:bodyPr>
            <a:lstStyle/>
            <a:p>
              <a:r>
                <a:rPr lang="en-US" sz="1400" dirty="0"/>
                <a:t>Mentoring</a:t>
              </a:r>
              <a:endParaRPr lang="en-US" sz="1400" dirty="0"/>
            </a:p>
          </p:txBody>
        </p:sp>
      </p:grpSp>
      <p:sp>
        <p:nvSpPr>
          <p:cNvPr id="2" name="Rectangle 1"/>
          <p:cNvSpPr/>
          <p:nvPr/>
        </p:nvSpPr>
        <p:spPr>
          <a:xfrm>
            <a:off x="628068" y="2271102"/>
            <a:ext cx="2261645" cy="369332"/>
          </a:xfrm>
          <a:prstGeom prst="rect">
            <a:avLst/>
          </a:prstGeom>
        </p:spPr>
        <p:txBody>
          <a:bodyPr wrap="none">
            <a:spAutoFit/>
          </a:bodyPr>
          <a:lstStyle/>
          <a:p>
            <a:r>
              <a:rPr lang="en-US" b="1" dirty="0"/>
              <a:t>Research Publications</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837682" y="54406"/>
          <a:ext cx="9202057" cy="7159924"/>
        </p:xfrm>
        <a:graphic>
          <a:graphicData uri="http://schemas.openxmlformats.org/drawingml/2006/table">
            <a:tbl>
              <a:tblPr firstRow="1" bandRow="1">
                <a:tableStyleId>{5C22544A-7EE6-4342-B048-85BDC9FD1C3A}</a:tableStyleId>
              </a:tblPr>
              <a:tblGrid>
                <a:gridCol w="1111525"/>
                <a:gridCol w="1014104"/>
                <a:gridCol w="7076428"/>
              </a:tblGrid>
              <a:tr h="385448">
                <a:tc>
                  <a:txBody>
                    <a:bodyPr/>
                    <a:lstStyle/>
                    <a:p>
                      <a:pPr algn="ctr"/>
                      <a:r>
                        <a:rPr lang="en-IN" dirty="0"/>
                        <a:t>#</a:t>
                      </a:r>
                      <a:endParaRPr lang="en-IN" dirty="0"/>
                    </a:p>
                  </a:txBody>
                  <a:tcPr/>
                </a:tc>
                <a:tc>
                  <a:txBody>
                    <a:bodyPr/>
                    <a:lstStyle/>
                    <a:p>
                      <a:pPr algn="ctr"/>
                      <a:r>
                        <a:rPr lang="en-IN" dirty="0"/>
                        <a:t>Year</a:t>
                      </a:r>
                      <a:endParaRPr lang="en-IN" dirty="0"/>
                    </a:p>
                  </a:txBody>
                  <a:tcPr/>
                </a:tc>
                <a:tc>
                  <a:txBody>
                    <a:bodyPr/>
                    <a:lstStyle/>
                    <a:p>
                      <a:pPr algn="ctr"/>
                      <a:r>
                        <a:rPr lang="en-IN" dirty="0"/>
                        <a:t>Journal/Article</a:t>
                      </a:r>
                      <a:endParaRPr lang="en-IN" dirty="0"/>
                    </a:p>
                  </a:txBody>
                  <a:tcP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37</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2020</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err="1">
                          <a:solidFill>
                            <a:srgbClr val="000000"/>
                          </a:solidFill>
                          <a:effectLst/>
                          <a:latin typeface="Times New Roman" panose="02020603050405020304" pitchFamily="18" charset="0"/>
                        </a:rPr>
                        <a:t>Roggeveen</a:t>
                      </a:r>
                      <a:r>
                        <a:rPr lang="en-US" sz="1100" b="0" i="0" u="none" strike="noStrike" dirty="0">
                          <a:solidFill>
                            <a:srgbClr val="000000"/>
                          </a:solidFill>
                          <a:effectLst/>
                          <a:latin typeface="Times New Roman" panose="02020603050405020304" pitchFamily="18" charset="0"/>
                        </a:rPr>
                        <a:t>, Anne and Raj Sethuraman, “</a:t>
                      </a:r>
                      <a:r>
                        <a:rPr lang="en-US" sz="1200" b="0" i="0" u="none" strike="noStrike" dirty="0">
                          <a:solidFill>
                            <a:srgbClr val="000000"/>
                          </a:solidFill>
                          <a:effectLst/>
                          <a:latin typeface="Times New Roman" panose="02020603050405020304" pitchFamily="18" charset="0"/>
                        </a:rPr>
                        <a:t>How the COVID-19 Pandemic May Change the World of Retailing</a:t>
                      </a:r>
                      <a:r>
                        <a:rPr lang="en-US" sz="1100" b="0" i="0" u="none" strike="noStrike" dirty="0">
                          <a:solidFill>
                            <a:srgbClr val="000000"/>
                          </a:solidFill>
                          <a:effectLst/>
                          <a:latin typeface="Times New Roman" panose="02020603050405020304" pitchFamily="18" charset="0"/>
                        </a:rPr>
                        <a:t>,” </a:t>
                      </a:r>
                      <a:r>
                        <a:rPr lang="en-US" sz="1100" b="0" i="1" u="none" strike="noStrike" dirty="0">
                          <a:solidFill>
                            <a:srgbClr val="000000"/>
                          </a:solidFill>
                          <a:effectLst/>
                          <a:latin typeface="Times New Roman" panose="02020603050405020304" pitchFamily="18" charset="0"/>
                        </a:rPr>
                        <a:t>Journal of Retailing</a:t>
                      </a:r>
                      <a:r>
                        <a:rPr lang="en-US" sz="1100" b="0" i="0" u="none" strike="noStrike" dirty="0">
                          <a:solidFill>
                            <a:srgbClr val="000000"/>
                          </a:solidFill>
                          <a:effectLst/>
                          <a:latin typeface="Times New Roman" panose="02020603050405020304" pitchFamily="18" charset="0"/>
                        </a:rPr>
                        <a:t>, 9</a:t>
                      </a:r>
                      <a:r>
                        <a:rPr lang="en-US" sz="1200" b="0" i="0" u="none" strike="noStrike" dirty="0">
                          <a:solidFill>
                            <a:srgbClr val="000000"/>
                          </a:solidFill>
                          <a:effectLst/>
                          <a:latin typeface="Times New Roman" panose="02020603050405020304" pitchFamily="18" charset="0"/>
                        </a:rPr>
                        <a:t>6</a:t>
                      </a:r>
                      <a:r>
                        <a:rPr lang="en-US" sz="1100" b="0" i="0" u="none" strike="noStrike" dirty="0">
                          <a:solidFill>
                            <a:srgbClr val="000000"/>
                          </a:solidFill>
                          <a:effectLst/>
                          <a:latin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rPr>
                        <a:t>2</a:t>
                      </a:r>
                      <a:r>
                        <a:rPr lang="en-US" sz="1100" b="0" i="0" u="none" strike="noStrike" dirty="0">
                          <a:solidFill>
                            <a:srgbClr val="000000"/>
                          </a:solidFill>
                          <a:effectLst/>
                          <a:latin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rPr>
                        <a:t>169-171</a:t>
                      </a:r>
                      <a:r>
                        <a:rPr lang="en-US" sz="1100" b="0" i="0" u="none" strike="noStrike" dirty="0">
                          <a:solidFill>
                            <a:srgbClr val="000000"/>
                          </a:solidFill>
                          <a:effectLst/>
                          <a:latin typeface="Times New Roman" panose="02020603050405020304" pitchFamily="18" charset="0"/>
                        </a:rPr>
                        <a:t>.</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36</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2018</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kern="1200" dirty="0">
                          <a:solidFill>
                            <a:schemeClr val="dk1"/>
                          </a:solidFill>
                          <a:effectLst/>
                          <a:latin typeface="Times New Roman" panose="02020603050405020304" pitchFamily="18" charset="0"/>
                          <a:ea typeface="+mn-ea"/>
                          <a:cs typeface="Times New Roman" panose="02020603050405020304" pitchFamily="18" charset="0"/>
                        </a:rPr>
                        <a:t>Roggeveen, Anne and Raj Sethuraman, “Understanding the JR Heritage, Publishing in JR, and the Evolving Retail Field,” </a:t>
                      </a:r>
                      <a:r>
                        <a:rPr lang="en-US" sz="1100" i="1" kern="1200" dirty="0">
                          <a:solidFill>
                            <a:schemeClr val="dk1"/>
                          </a:solidFill>
                          <a:effectLst/>
                          <a:latin typeface="Times New Roman" panose="02020603050405020304" pitchFamily="18" charset="0"/>
                          <a:ea typeface="+mn-ea"/>
                          <a:cs typeface="Times New Roman" panose="02020603050405020304" pitchFamily="18" charset="0"/>
                        </a:rPr>
                        <a:t>Journal of Retailing</a:t>
                      </a:r>
                      <a:r>
                        <a:rPr lang="en-US" sz="1100" kern="1200" dirty="0">
                          <a:solidFill>
                            <a:schemeClr val="dk1"/>
                          </a:solidFill>
                          <a:effectLst/>
                          <a:latin typeface="Times New Roman" panose="02020603050405020304" pitchFamily="18" charset="0"/>
                          <a:ea typeface="+mn-ea"/>
                          <a:cs typeface="Times New Roman" panose="02020603050405020304" pitchFamily="18" charset="0"/>
                        </a:rPr>
                        <a:t>, 94 (1), 1-4. </a:t>
                      </a:r>
                      <a:endParaRPr lang="en-IN"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35</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2018</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IN" sz="1100" b="0" i="0" u="none" strike="noStrike" dirty="0">
                          <a:solidFill>
                            <a:srgbClr val="000000"/>
                          </a:solidFill>
                          <a:effectLst/>
                          <a:latin typeface="Times New Roman" panose="02020603050405020304" pitchFamily="18" charset="0"/>
                        </a:rPr>
                        <a:t>Sethuraman, Raj, “Consumer Preference Distributions and Corresponding Store Brand Strategies: A Compilation,” Chapter 8 in </a:t>
                      </a:r>
                      <a:r>
                        <a:rPr lang="en-IN" sz="1100" b="0" i="0" u="sng" strike="noStrike" dirty="0">
                          <a:solidFill>
                            <a:srgbClr val="000000"/>
                          </a:solidFill>
                          <a:effectLst/>
                          <a:latin typeface="Times New Roman" panose="02020603050405020304" pitchFamily="18" charset="0"/>
                        </a:rPr>
                        <a:t>Handbook of Research on Retailing</a:t>
                      </a:r>
                      <a:r>
                        <a:rPr lang="en-IN" sz="1100" b="0" i="0" u="none" strike="noStrike" dirty="0">
                          <a:solidFill>
                            <a:srgbClr val="000000"/>
                          </a:solidFill>
                          <a:effectLst/>
                          <a:latin typeface="Times New Roman" panose="02020603050405020304" pitchFamily="18" charset="0"/>
                        </a:rPr>
                        <a:t>. K. Gielens and E. Gijsbrechts, eds. Edward-Elgar Publishing, August. </a:t>
                      </a:r>
                      <a:endParaRPr lang="en-IN"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34</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2016</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kern="1200" dirty="0">
                          <a:solidFill>
                            <a:schemeClr val="dk1"/>
                          </a:solidFill>
                          <a:effectLst/>
                          <a:latin typeface="Times New Roman" panose="02020603050405020304" pitchFamily="18" charset="0"/>
                          <a:ea typeface="+mn-ea"/>
                          <a:cs typeface="Times New Roman" panose="02020603050405020304" pitchFamily="18" charset="0"/>
                        </a:rPr>
                        <a:t>Roy, Subhadip, Rashmita Saran and Raj Sethuraman, "Personality and Fashion Consumption: A Conceptual Framework in the Indian Context" </a:t>
                      </a:r>
                      <a:r>
                        <a:rPr lang="en-US" sz="1100" i="1" kern="1200" dirty="0">
                          <a:solidFill>
                            <a:schemeClr val="dk1"/>
                          </a:solidFill>
                          <a:effectLst/>
                          <a:latin typeface="Times New Roman" panose="02020603050405020304" pitchFamily="18" charset="0"/>
                          <a:ea typeface="+mn-ea"/>
                          <a:cs typeface="Times New Roman" panose="02020603050405020304" pitchFamily="18" charset="0"/>
                        </a:rPr>
                        <a:t>Journal of Fashion Marketing and Managemen</a:t>
                      </a:r>
                      <a:r>
                        <a:rPr lang="en-US" sz="1100" u="sng" kern="1200" dirty="0">
                          <a:solidFill>
                            <a:schemeClr val="dk1"/>
                          </a:solidFill>
                          <a:effectLst/>
                          <a:latin typeface="Times New Roman" panose="02020603050405020304" pitchFamily="18" charset="0"/>
                          <a:ea typeface="+mn-ea"/>
                          <a:cs typeface="Times New Roman" panose="02020603050405020304" pitchFamily="18" charset="0"/>
                        </a:rPr>
                        <a:t>t</a:t>
                      </a:r>
                      <a:r>
                        <a:rPr lang="en-US" sz="1100" kern="1200" dirty="0">
                          <a:solidFill>
                            <a:schemeClr val="dk1"/>
                          </a:solidFill>
                          <a:effectLst/>
                          <a:latin typeface="Times New Roman" panose="02020603050405020304" pitchFamily="18" charset="0"/>
                          <a:ea typeface="+mn-ea"/>
                          <a:cs typeface="Times New Roman" panose="02020603050405020304" pitchFamily="18" charset="0"/>
                        </a:rPr>
                        <a:t>, 20 (2), 157-176. </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33</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2016</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Roy, Subhadip, Raj Sethuraman, and Rashmita Saran, “The Effect of Demographic and Personality Characteristics on Fashion Shopping Proneness: A Study of the Indian Market," </a:t>
                      </a:r>
                      <a:r>
                        <a:rPr lang="en-US" sz="1100" b="0" i="1" u="none" strike="noStrike" dirty="0">
                          <a:solidFill>
                            <a:srgbClr val="000000"/>
                          </a:solidFill>
                          <a:effectLst/>
                          <a:latin typeface="Times New Roman" panose="02020603050405020304" pitchFamily="18" charset="0"/>
                        </a:rPr>
                        <a:t>International Journal of Retail &amp; Distribution Management</a:t>
                      </a:r>
                      <a:r>
                        <a:rPr lang="en-US" sz="1100" b="0" i="0" u="none" strike="noStrike" dirty="0">
                          <a:solidFill>
                            <a:srgbClr val="000000"/>
                          </a:solidFill>
                          <a:effectLst/>
                          <a:latin typeface="Times New Roman" panose="02020603050405020304" pitchFamily="18" charset="0"/>
                        </a:rPr>
                        <a:t>, 44 (4), 426-447.</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32</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IN" sz="1100" b="0" i="0" u="none" strike="noStrike" dirty="0" err="1">
                          <a:solidFill>
                            <a:srgbClr val="000000"/>
                          </a:solidFill>
                          <a:effectLst/>
                          <a:latin typeface="Times New Roman" panose="02020603050405020304" pitchFamily="18" charset="0"/>
                        </a:rPr>
                        <a:t>Voleti</a:t>
                      </a:r>
                      <a:r>
                        <a:rPr lang="en-IN" sz="1100" b="0" i="0" u="none" strike="noStrike" dirty="0">
                          <a:solidFill>
                            <a:srgbClr val="000000"/>
                          </a:solidFill>
                          <a:effectLst/>
                          <a:latin typeface="Times New Roman" panose="02020603050405020304" pitchFamily="18" charset="0"/>
                        </a:rPr>
                        <a:t>, Sudhir and Raj Sethuraman, “Are National Brands more Promotion Elastic than Store Brands?” Advances in National Brand and Private Label Marketing, Second International Conference Proceedings, Springer, Germany, June (pp. 63-70)</a:t>
                      </a:r>
                      <a:endParaRPr lang="en-IN" sz="1100" b="0" i="0" u="none" strike="noStrike" dirty="0">
                        <a:solidFill>
                          <a:srgbClr val="000000"/>
                        </a:solidFill>
                        <a:effectLst/>
                        <a:latin typeface="Times New Roman" panose="02020603050405020304" pitchFamily="18" charset="0"/>
                      </a:endParaRPr>
                    </a:p>
                  </a:txBody>
                  <a:tcPr marL="7620" marR="7620" marT="7620" marB="0" anchor="ct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2014</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and Katrijn Gielens, “Determinants of Store Brand Share,” </a:t>
                      </a:r>
                      <a:r>
                        <a:rPr lang="en-US" sz="1100" b="0" i="1" u="none" strike="noStrike" dirty="0">
                          <a:solidFill>
                            <a:srgbClr val="000000"/>
                          </a:solidFill>
                          <a:effectLst/>
                          <a:latin typeface="Times New Roman" panose="02020603050405020304" pitchFamily="18" charset="0"/>
                        </a:rPr>
                        <a:t>Journal of Retailing</a:t>
                      </a:r>
                      <a:r>
                        <a:rPr lang="en-US" sz="1100" b="0" i="0" u="none" strike="noStrike" dirty="0">
                          <a:solidFill>
                            <a:srgbClr val="000000"/>
                          </a:solidFill>
                          <a:effectLst/>
                          <a:latin typeface="Times New Roman" panose="02020603050405020304" pitchFamily="18" charset="0"/>
                        </a:rPr>
                        <a:t>, 90 (June), 141-153.</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30</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2013</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and Jagmohan Raju, "The Competition between National Brands and Store Brands: Models, Insights, Implications, and Future Research Directions," </a:t>
                      </a:r>
                      <a:r>
                        <a:rPr lang="en-US" sz="1100" b="0" i="1" u="none" strike="noStrike" dirty="0">
                          <a:solidFill>
                            <a:srgbClr val="000000"/>
                          </a:solidFill>
                          <a:effectLst/>
                          <a:latin typeface="Times New Roman" panose="02020603050405020304" pitchFamily="18" charset="0"/>
                        </a:rPr>
                        <a:t>Foundations and Trends® in Marketing</a:t>
                      </a:r>
                      <a:r>
                        <a:rPr lang="en-US" sz="1100" b="0" i="0" u="none" strike="noStrike" dirty="0">
                          <a:solidFill>
                            <a:srgbClr val="000000"/>
                          </a:solidFill>
                          <a:effectLst/>
                          <a:latin typeface="Times New Roman" panose="02020603050405020304" pitchFamily="18" charset="0"/>
                        </a:rPr>
                        <a:t> 7, no. 1: 1‐108.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29</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2012</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IN" sz="1100" b="0" i="0" u="none" strike="noStrike" dirty="0">
                          <a:solidFill>
                            <a:srgbClr val="000000"/>
                          </a:solidFill>
                          <a:effectLst/>
                          <a:latin typeface="Times New Roman" panose="02020603050405020304" pitchFamily="18" charset="0"/>
                        </a:rPr>
                        <a:t>Sethuraman, Raj and Jagmohan Raju, “Private Label Strategies – Myths and Realities,” </a:t>
                      </a:r>
                      <a:r>
                        <a:rPr lang="en-IN" sz="1100" b="0" i="0" u="sng" strike="noStrike" dirty="0">
                          <a:solidFill>
                            <a:srgbClr val="000000"/>
                          </a:solidFill>
                          <a:effectLst/>
                          <a:latin typeface="Times New Roman" panose="02020603050405020304" pitchFamily="18" charset="0"/>
                        </a:rPr>
                        <a:t>Handbook of Marketing Strategy</a:t>
                      </a:r>
                      <a:r>
                        <a:rPr lang="en-IN" sz="1100" b="0" i="0" u="none" strike="noStrike" dirty="0">
                          <a:solidFill>
                            <a:srgbClr val="000000"/>
                          </a:solidFill>
                          <a:effectLst/>
                          <a:latin typeface="Times New Roman" panose="02020603050405020304" pitchFamily="18" charset="0"/>
                        </a:rPr>
                        <a:t>, Edward Elgar Publishing Ltd., Glasgow, U.K. (pp. 318-335).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28</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2011</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Gerard Tellis, and Richard Briesch, “How Well Does Advertising Work? Generalizations from Meta-Analysis of Brand Advertising Elasticities,” </a:t>
                      </a:r>
                      <a:r>
                        <a:rPr lang="en-US" sz="1100" b="0" i="1" u="none" strike="noStrike" dirty="0">
                          <a:solidFill>
                            <a:srgbClr val="000000"/>
                          </a:solidFill>
                          <a:effectLst/>
                          <a:latin typeface="Times New Roman" panose="02020603050405020304" pitchFamily="18" charset="0"/>
                        </a:rPr>
                        <a:t>Journal of Marketing Research, </a:t>
                      </a:r>
                      <a:r>
                        <a:rPr lang="en-US" sz="1100" b="0" i="0" u="none" strike="noStrike" dirty="0">
                          <a:solidFill>
                            <a:srgbClr val="000000"/>
                          </a:solidFill>
                          <a:effectLst/>
                          <a:latin typeface="Times New Roman" panose="02020603050405020304" pitchFamily="18" charset="0"/>
                        </a:rPr>
                        <a:t>47 (June) 457-471.</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27</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2009</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“Assessing the External Validity of Analytical Results from National Brand and Store Brand Competition Models,” </a:t>
                      </a:r>
                      <a:r>
                        <a:rPr lang="en-US" sz="1100" b="0" i="1" u="none" strike="noStrike" dirty="0">
                          <a:solidFill>
                            <a:srgbClr val="000000"/>
                          </a:solidFill>
                          <a:effectLst/>
                          <a:latin typeface="Times New Roman" panose="02020603050405020304" pitchFamily="18" charset="0"/>
                        </a:rPr>
                        <a:t>Marketing Science</a:t>
                      </a:r>
                      <a:r>
                        <a:rPr lang="en-US" sz="1100" b="0" i="0" u="none" strike="noStrike" dirty="0">
                          <a:solidFill>
                            <a:srgbClr val="000000"/>
                          </a:solidFill>
                          <a:effectLst/>
                          <a:latin typeface="Times New Roman" panose="02020603050405020304" pitchFamily="18" charset="0"/>
                        </a:rPr>
                        <a:t>, 28 (4), 759-781.</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26</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2008</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“There is Nothing More Practical than the Practice of Theory: What Practitioners Think about Theoretical Results on National Brand – Store Brand Competition,” </a:t>
                      </a:r>
                      <a:r>
                        <a:rPr lang="en-US" sz="1100" b="0" i="0" u="sng" strike="noStrike" dirty="0">
                          <a:solidFill>
                            <a:srgbClr val="000000"/>
                          </a:solidFill>
                          <a:effectLst/>
                          <a:latin typeface="Times New Roman" panose="02020603050405020304" pitchFamily="18" charset="0"/>
                        </a:rPr>
                        <a:t>Marketing Science Institute Special Report No. 08-209</a:t>
                      </a:r>
                      <a:r>
                        <a:rPr lang="en-US" sz="1100" b="0" i="0" u="none" strike="noStrike" dirty="0">
                          <a:solidFill>
                            <a:srgbClr val="000000"/>
                          </a:solidFill>
                          <a:effectLst/>
                          <a:latin typeface="Times New Roman" panose="02020603050405020304" pitchFamily="18" charset="0"/>
                        </a:rPr>
                        <a:t> (November).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25</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2006</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“Private Label Marketing Strategies in Packaged Goods; Management Beliefs and Research Insights,” </a:t>
                      </a:r>
                      <a:r>
                        <a:rPr lang="en-US" sz="1100" b="0" i="0" u="sng" strike="noStrike" dirty="0">
                          <a:solidFill>
                            <a:srgbClr val="000000"/>
                          </a:solidFill>
                          <a:effectLst/>
                          <a:latin typeface="Times New Roman" panose="02020603050405020304" pitchFamily="18" charset="0"/>
                        </a:rPr>
                        <a:t>Marketing Science Institute Working Paper No. 06-108</a:t>
                      </a:r>
                      <a:r>
                        <a:rPr lang="en-US" sz="1100" b="0" i="0" u="none" strike="noStrike" dirty="0">
                          <a:solidFill>
                            <a:srgbClr val="000000"/>
                          </a:solidFill>
                          <a:effectLst/>
                          <a:latin typeface="Times New Roman" panose="02020603050405020304" pitchFamily="18" charset="0"/>
                        </a:rPr>
                        <a:t> (June).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85448">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24</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Fox, Edward J. and Raj Sethuraman, “Retail Competition,” invited book chapter in </a:t>
                      </a:r>
                      <a:r>
                        <a:rPr lang="en-US" sz="1100" b="0" i="0" u="sng" strike="noStrike" dirty="0">
                          <a:solidFill>
                            <a:srgbClr val="000000"/>
                          </a:solidFill>
                          <a:effectLst/>
                          <a:latin typeface="Times New Roman" panose="02020603050405020304" pitchFamily="18" charset="0"/>
                        </a:rPr>
                        <a:t>Retailing in the 21</a:t>
                      </a:r>
                      <a:r>
                        <a:rPr lang="en-US" sz="1100" b="0" i="0" u="sng" strike="noStrike" baseline="30000" dirty="0">
                          <a:solidFill>
                            <a:srgbClr val="000000"/>
                          </a:solidFill>
                          <a:effectLst/>
                          <a:latin typeface="Times New Roman" panose="02020603050405020304" pitchFamily="18" charset="0"/>
                        </a:rPr>
                        <a:t>st</a:t>
                      </a:r>
                      <a:r>
                        <a:rPr lang="en-US" sz="1100" b="0" i="0" u="sng" strike="noStrike" dirty="0">
                          <a:solidFill>
                            <a:srgbClr val="000000"/>
                          </a:solidFill>
                          <a:effectLst/>
                          <a:latin typeface="Times New Roman" panose="02020603050405020304" pitchFamily="18" charset="0"/>
                        </a:rPr>
                        <a:t> Century</a:t>
                      </a:r>
                      <a:r>
                        <a:rPr lang="en-US" sz="1100" b="0" i="0" u="none" strike="noStrike" dirty="0">
                          <a:solidFill>
                            <a:srgbClr val="000000"/>
                          </a:solidFill>
                          <a:effectLst/>
                          <a:latin typeface="Times New Roman" panose="02020603050405020304" pitchFamily="18" charset="0"/>
                        </a:rPr>
                        <a:t>, Springer, Heidelberg: Germany, pp. 193-210.</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9390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23</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Roger </a:t>
                      </a:r>
                      <a:r>
                        <a:rPr lang="en-US" sz="1100" b="0" i="0" u="none" strike="noStrike" dirty="0" err="1">
                          <a:solidFill>
                            <a:srgbClr val="000000"/>
                          </a:solidFill>
                          <a:effectLst/>
                          <a:latin typeface="Times New Roman" panose="02020603050405020304" pitchFamily="18" charset="0"/>
                        </a:rPr>
                        <a:t>Kerin</a:t>
                      </a:r>
                      <a:r>
                        <a:rPr lang="en-US" sz="1100" b="0" i="0" u="none" strike="noStrike" dirty="0">
                          <a:solidFill>
                            <a:srgbClr val="000000"/>
                          </a:solidFill>
                          <a:effectLst/>
                          <a:latin typeface="Times New Roman" panose="02020603050405020304" pitchFamily="18" charset="0"/>
                        </a:rPr>
                        <a:t>, and William Cron, “A Field Study Comparing Online and Offline Data Collection Methods for Identifying Product Attribute Preferences Using Conjoint Analysis,” </a:t>
                      </a:r>
                      <a:r>
                        <a:rPr lang="en-US" sz="1100" b="0" i="1" u="none" strike="noStrike" dirty="0">
                          <a:solidFill>
                            <a:srgbClr val="000000"/>
                          </a:solidFill>
                          <a:effectLst/>
                          <a:latin typeface="Times New Roman" panose="02020603050405020304" pitchFamily="18" charset="0"/>
                        </a:rPr>
                        <a:t>Journal of Business Research</a:t>
                      </a:r>
                      <a:r>
                        <a:rPr lang="en-US" sz="1100" b="0" i="0" u="none" strike="noStrike" dirty="0">
                          <a:solidFill>
                            <a:srgbClr val="000000"/>
                          </a:solidFill>
                          <a:effectLst/>
                          <a:latin typeface="Times New Roman" panose="02020603050405020304" pitchFamily="18" charset="0"/>
                        </a:rPr>
                        <a:t>, 58 (May), 602-610.</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95085" y="0"/>
          <a:ext cx="9416661" cy="6792690"/>
        </p:xfrm>
        <a:graphic>
          <a:graphicData uri="http://schemas.openxmlformats.org/drawingml/2006/table">
            <a:tbl>
              <a:tblPr firstRow="1" bandRow="1">
                <a:tableStyleId>{5C22544A-7EE6-4342-B048-85BDC9FD1C3A}</a:tableStyleId>
              </a:tblPr>
              <a:tblGrid>
                <a:gridCol w="940718"/>
                <a:gridCol w="1014458"/>
                <a:gridCol w="7461485"/>
              </a:tblGrid>
              <a:tr h="452846">
                <a:tc>
                  <a:txBody>
                    <a:bodyPr/>
                    <a:lstStyle/>
                    <a:p>
                      <a:pPr algn="ctr"/>
                      <a:r>
                        <a:rPr lang="en-IN" dirty="0"/>
                        <a:t>#</a:t>
                      </a:r>
                      <a:endParaRPr lang="en-IN" dirty="0"/>
                    </a:p>
                  </a:txBody>
                  <a:tcPr/>
                </a:tc>
                <a:tc>
                  <a:txBody>
                    <a:bodyPr/>
                    <a:lstStyle/>
                    <a:p>
                      <a:pPr algn="ctr"/>
                      <a:r>
                        <a:rPr lang="en-IN" dirty="0"/>
                        <a:t>Year</a:t>
                      </a:r>
                      <a:endParaRPr lang="en-IN" dirty="0"/>
                    </a:p>
                  </a:txBody>
                  <a:tcPr/>
                </a:tc>
                <a:tc>
                  <a:txBody>
                    <a:bodyPr/>
                    <a:lstStyle/>
                    <a:p>
                      <a:pPr algn="ctr"/>
                      <a:r>
                        <a:rPr lang="en-IN" dirty="0"/>
                        <a:t>Journal/Article</a:t>
                      </a:r>
                      <a:endParaRPr lang="en-IN" dirty="0"/>
                    </a:p>
                  </a:txBody>
                  <a:tcP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22</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and A. Parasuraman, “Succeeding in the Big Middle Through Technology,” </a:t>
                      </a:r>
                      <a:r>
                        <a:rPr lang="en-US" sz="1100" b="0" i="1" u="none" strike="noStrike" dirty="0">
                          <a:solidFill>
                            <a:srgbClr val="000000"/>
                          </a:solidFill>
                          <a:effectLst/>
                          <a:latin typeface="Times New Roman" panose="02020603050405020304" pitchFamily="18" charset="0"/>
                        </a:rPr>
                        <a:t>Journal of Retailing</a:t>
                      </a:r>
                      <a:r>
                        <a:rPr lang="en-US" sz="1100" b="0" i="0" u="none" strike="noStrike" dirty="0">
                          <a:solidFill>
                            <a:srgbClr val="000000"/>
                          </a:solidFill>
                          <a:effectLst/>
                          <a:latin typeface="Times New Roman" panose="02020603050405020304" pitchFamily="18" charset="0"/>
                        </a:rPr>
                        <a:t>, 81(2), 107-111.</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2004</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“Positioning Store Brands against National Brands: Get Close or Keep a Distance?” SMU-Cox School of Business Working Paper.</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20</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2003</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“Measuring National Brands’ Equity over Store Brands,” Review of Marketing Science, 1 (2), 1-26.</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19</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2002</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and Gerard Tellis, “Does Manufacturer Advertising Suppress or Stimulate Retail Price Promotion?  Analytical Model and Empirical Analysis,” Journal of Retailing, 78 (4), 253-263.</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18</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2002</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and V. Srinivasan, “The Asymmetric Share Effect: An Empirical Generalization on Cross-Price Effects,” Journal of Marketing Research, 39 (August), 379-386.</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17</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2000</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“What Makes Consumers Pay More for National Brands than for Store brands: Image or Quality?” </a:t>
                      </a:r>
                      <a:r>
                        <a:rPr lang="en-US" sz="1100" b="0" i="0" u="sng" strike="noStrike" dirty="0">
                          <a:solidFill>
                            <a:srgbClr val="000000"/>
                          </a:solidFill>
                          <a:effectLst/>
                          <a:latin typeface="Times New Roman" panose="02020603050405020304" pitchFamily="18" charset="0"/>
                        </a:rPr>
                        <a:t>Marketing Science Institute Working Paper No. 00-110</a:t>
                      </a:r>
                      <a:r>
                        <a:rPr lang="en-US" sz="1100" b="0" i="0" u="none" strike="noStrike" dirty="0">
                          <a:solidFill>
                            <a:srgbClr val="000000"/>
                          </a:solidFill>
                          <a:effectLst/>
                          <a:latin typeface="Times New Roman" panose="02020603050405020304" pitchFamily="18" charset="0"/>
                        </a:rPr>
                        <a:t> (November).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16</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1999</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V. Srinivasan, and Doyle Kim, “Asymmetric and Neighborhood Cross-Price Effects: Some Empirical Generalizations,” </a:t>
                      </a:r>
                      <a:r>
                        <a:rPr lang="en-US" sz="1100" b="0" i="1" u="none" strike="noStrike" dirty="0">
                          <a:solidFill>
                            <a:srgbClr val="000000"/>
                          </a:solidFill>
                          <a:effectLst/>
                          <a:latin typeface="Times New Roman" panose="02020603050405020304" pitchFamily="18" charset="0"/>
                        </a:rPr>
                        <a:t>Marketing Science</a:t>
                      </a:r>
                      <a:r>
                        <a:rPr lang="en-US" sz="1100" b="0" i="0" u="none" strike="noStrike" dirty="0">
                          <a:solidFill>
                            <a:srgbClr val="000000"/>
                          </a:solidFill>
                          <a:effectLst/>
                          <a:latin typeface="Times New Roman" panose="02020603050405020304" pitchFamily="18" charset="0"/>
                        </a:rPr>
                        <a:t>, 18 (1), 23-41.</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15</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1999</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just" fontAlgn="ctr"/>
                      <a:r>
                        <a:rPr lang="en-US" sz="1100" b="0" i="0" u="none" strike="noStrike" dirty="0">
                          <a:solidFill>
                            <a:srgbClr val="000000"/>
                          </a:solidFill>
                          <a:effectLst/>
                          <a:latin typeface="Times New Roman" panose="02020603050405020304" pitchFamily="18" charset="0"/>
                        </a:rPr>
                        <a:t>Sethuraman, Raj and Catherine Cole, "Factors Influencing the Price Premiums that Consumers Pay for National Brands over Store Brands?” </a:t>
                      </a:r>
                      <a:r>
                        <a:rPr lang="en-US" sz="1100" b="0" i="1" u="none" strike="noStrike" dirty="0">
                          <a:solidFill>
                            <a:srgbClr val="000000"/>
                          </a:solidFill>
                          <a:effectLst/>
                          <a:latin typeface="Times New Roman" panose="02020603050405020304" pitchFamily="18" charset="0"/>
                        </a:rPr>
                        <a:t>Journal of Product and Brand Management</a:t>
                      </a:r>
                      <a:r>
                        <a:rPr lang="en-US" sz="1100" b="0" i="0" u="none" strike="noStrike" dirty="0">
                          <a:solidFill>
                            <a:srgbClr val="000000"/>
                          </a:solidFill>
                          <a:effectLst/>
                          <a:latin typeface="Times New Roman" panose="02020603050405020304" pitchFamily="18" charset="0"/>
                        </a:rPr>
                        <a:t>, 8 (4), 340-351.</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14</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1999</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Kerin, Roger and Raj Sethuraman, “Revisiting Marketing’s Lawlike  Generalizations: A Comment,” Journal of the Academy of Marketing Science, 27 (Winter), 101-104.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13</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1998</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Kerin, Roger and Raj Sethuraman, “Exploring the Brand Value – Shareholder Value Nexus for Consumer Goods Companies,” Journal of the Academy of Marketing Science, 26 (Fall), 260-273.</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12</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1997</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and Catherine Cole, "Why Do Consumers Pay More for National Brands over Store Brands? </a:t>
                      </a:r>
                      <a:r>
                        <a:rPr lang="en-US" sz="1100" b="0" i="0" u="sng" strike="noStrike" dirty="0">
                          <a:solidFill>
                            <a:srgbClr val="000000"/>
                          </a:solidFill>
                          <a:effectLst/>
                          <a:latin typeface="Times New Roman" panose="02020603050405020304" pitchFamily="18" charset="0"/>
                        </a:rPr>
                        <a:t>Marketing Science Institute Working Paper </a:t>
                      </a:r>
                      <a:r>
                        <a:rPr lang="en-US" sz="1100" b="0" i="0" u="none" strike="noStrike" dirty="0">
                          <a:solidFill>
                            <a:srgbClr val="000000"/>
                          </a:solidFill>
                          <a:effectLst/>
                          <a:latin typeface="Times New Roman" panose="02020603050405020304" pitchFamily="18" charset="0"/>
                        </a:rPr>
                        <a:t>No. 97-127 (December).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1996</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 Model of How Discounting High-Priced Brands Affects the Sales of Low-Priced Brands," </a:t>
                      </a:r>
                      <a:r>
                        <a:rPr lang="en-US" sz="1100" b="0" i="1" u="none" strike="noStrike" dirty="0">
                          <a:solidFill>
                            <a:srgbClr val="000000"/>
                          </a:solidFill>
                          <a:effectLst/>
                          <a:latin typeface="Times New Roman" panose="02020603050405020304" pitchFamily="18" charset="0"/>
                        </a:rPr>
                        <a:t>Journal of Marketing Research</a:t>
                      </a:r>
                      <a:r>
                        <a:rPr lang="en-US" sz="1100" b="0" i="0" u="none" strike="noStrike" dirty="0">
                          <a:solidFill>
                            <a:srgbClr val="000000"/>
                          </a:solidFill>
                          <a:effectLst/>
                          <a:latin typeface="Times New Roman" panose="02020603050405020304" pitchFamily="18" charset="0"/>
                        </a:rPr>
                        <a:t>, 33 (November), 399-409. </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10</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“A Meta-Analysis of National Brand and Store Brand Cross-Promotional Price Elasticities,” </a:t>
                      </a:r>
                      <a:r>
                        <a:rPr lang="en-US" sz="1100" b="0" i="1" u="none" strike="noStrike" dirty="0">
                          <a:solidFill>
                            <a:srgbClr val="000000"/>
                          </a:solidFill>
                          <a:effectLst/>
                          <a:latin typeface="Times New Roman" panose="02020603050405020304" pitchFamily="18" charset="0"/>
                        </a:rPr>
                        <a:t>Marketing Letters</a:t>
                      </a:r>
                      <a:r>
                        <a:rPr lang="en-US" sz="1100" b="0" i="0" u="none" strike="noStrike" dirty="0">
                          <a:solidFill>
                            <a:srgbClr val="000000"/>
                          </a:solidFill>
                          <a:effectLst/>
                          <a:latin typeface="Times New Roman" panose="02020603050405020304" pitchFamily="18" charset="0"/>
                        </a:rPr>
                        <a:t>, 6 (4), 275-286.</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452846">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9</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Raju, Jagmohan, Raj Sethuraman, and Sanjay Dhar, "The Introduction and Performance of Store Brands," </a:t>
                      </a:r>
                      <a:r>
                        <a:rPr lang="en-US" sz="1100" b="0" i="1" u="none" strike="noStrike" dirty="0">
                          <a:solidFill>
                            <a:srgbClr val="000000"/>
                          </a:solidFill>
                          <a:effectLst/>
                          <a:latin typeface="Times New Roman" panose="02020603050405020304" pitchFamily="18" charset="0"/>
                        </a:rPr>
                        <a:t>Management Science</a:t>
                      </a:r>
                      <a:r>
                        <a:rPr lang="en-US" sz="1100" b="0" i="0" u="none" strike="noStrike" dirty="0">
                          <a:solidFill>
                            <a:srgbClr val="000000"/>
                          </a:solidFill>
                          <a:effectLst/>
                          <a:latin typeface="Times New Roman" panose="02020603050405020304" pitchFamily="18" charset="0"/>
                        </a:rPr>
                        <a:t>, 41 (June), 957-978.</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97722" y="91440"/>
          <a:ext cx="9444654" cy="3337560"/>
        </p:xfrm>
        <a:graphic>
          <a:graphicData uri="http://schemas.openxmlformats.org/drawingml/2006/table">
            <a:tbl>
              <a:tblPr firstRow="1" bandRow="1">
                <a:tableStyleId>{5C22544A-7EE6-4342-B048-85BDC9FD1C3A}</a:tableStyleId>
              </a:tblPr>
              <a:tblGrid>
                <a:gridCol w="832498"/>
                <a:gridCol w="1035698"/>
                <a:gridCol w="7576458"/>
              </a:tblGrid>
              <a:tr h="370840">
                <a:tc>
                  <a:txBody>
                    <a:bodyPr/>
                    <a:lstStyle/>
                    <a:p>
                      <a:pPr algn="ctr"/>
                      <a:r>
                        <a:rPr lang="en-IN" dirty="0"/>
                        <a:t>#</a:t>
                      </a:r>
                      <a:endParaRPr lang="en-IN" dirty="0"/>
                    </a:p>
                  </a:txBody>
                  <a:tcPr/>
                </a:tc>
                <a:tc>
                  <a:txBody>
                    <a:bodyPr/>
                    <a:lstStyle/>
                    <a:p>
                      <a:pPr algn="ctr"/>
                      <a:r>
                        <a:rPr lang="en-IN" dirty="0"/>
                        <a:t>Year</a:t>
                      </a:r>
                      <a:endParaRPr lang="en-IN" dirty="0"/>
                    </a:p>
                  </a:txBody>
                  <a:tcPr/>
                </a:tc>
                <a:tc>
                  <a:txBody>
                    <a:bodyPr/>
                    <a:lstStyle/>
                    <a:p>
                      <a:pPr algn="ctr"/>
                      <a:r>
                        <a:rPr lang="en-IN" dirty="0"/>
                        <a:t>Journal/Article</a:t>
                      </a:r>
                      <a:endParaRPr lang="en-IN" dirty="0"/>
                    </a:p>
                  </a:txBody>
                  <a:tcPr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8</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1995</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IN" sz="1100" b="0" i="0" u="none" strike="noStrike" dirty="0">
                          <a:solidFill>
                            <a:srgbClr val="000000"/>
                          </a:solidFill>
                          <a:effectLst/>
                          <a:latin typeface="Times New Roman" panose="02020603050405020304" pitchFamily="18" charset="0"/>
                        </a:rPr>
                        <a:t>Raju, Jagmohan, Raj Sethuraman, and Sanjay Dhar, "National Brand – Store Brand Price Differential and Store Brand Market Share," </a:t>
                      </a:r>
                      <a:r>
                        <a:rPr lang="en-IN" sz="1100" b="0" i="1" u="none" strike="noStrike" dirty="0">
                          <a:solidFill>
                            <a:srgbClr val="000000"/>
                          </a:solidFill>
                          <a:effectLst/>
                          <a:latin typeface="Times New Roman" panose="02020603050405020304" pitchFamily="18" charset="0"/>
                        </a:rPr>
                        <a:t>Pricing Strategy &amp; Practice: An International Journal</a:t>
                      </a:r>
                      <a:r>
                        <a:rPr lang="en-IN" sz="1100" b="0" i="0" u="none" strike="noStrike" dirty="0">
                          <a:solidFill>
                            <a:srgbClr val="000000"/>
                          </a:solidFill>
                          <a:effectLst/>
                          <a:latin typeface="Times New Roman" panose="02020603050405020304" pitchFamily="18" charset="0"/>
                        </a:rPr>
                        <a:t>, 3 (2), 17-24. </a:t>
                      </a:r>
                      <a:endParaRPr lang="en-IN" sz="1100" b="0" i="0" u="none" strike="noStrike" dirty="0">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7</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a:solidFill>
                            <a:srgbClr val="000000"/>
                          </a:solidFill>
                          <a:effectLst/>
                          <a:latin typeface="Times New Roman" panose="02020603050405020304" pitchFamily="18" charset="0"/>
                        </a:rPr>
                        <a:t>1995</a:t>
                      </a:r>
                      <a:endParaRPr lang="en-IN" sz="11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a:solidFill>
                            <a:srgbClr val="000000"/>
                          </a:solidFill>
                          <a:effectLst/>
                          <a:latin typeface="Times New Roman" panose="02020603050405020304" pitchFamily="18" charset="0"/>
                        </a:rPr>
                        <a:t>Sethuraman, Raj, "National Brand and Store Brand Price Competition: Who Hurts Whom?" </a:t>
                      </a:r>
                      <a:r>
                        <a:rPr lang="en-US" sz="1100" b="0" i="0" u="sng" strike="noStrike">
                          <a:solidFill>
                            <a:srgbClr val="000000"/>
                          </a:solidFill>
                          <a:effectLst/>
                          <a:latin typeface="Times New Roman" panose="02020603050405020304" pitchFamily="18" charset="0"/>
                        </a:rPr>
                        <a:t>Marketing Science Institute Technical Working Paper</a:t>
                      </a:r>
                      <a:r>
                        <a:rPr lang="en-US" sz="1100" b="0" i="0" u="none" strike="noStrike">
                          <a:solidFill>
                            <a:srgbClr val="000000"/>
                          </a:solidFill>
                          <a:effectLst/>
                          <a:latin typeface="Times New Roman" panose="02020603050405020304" pitchFamily="18" charset="0"/>
                        </a:rPr>
                        <a:t> No. 95-105.  </a:t>
                      </a:r>
                      <a:endParaRPr lang="en-US" sz="1100" b="0" i="0" u="none" strike="noStrike">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6</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1994</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a:solidFill>
                            <a:srgbClr val="000000"/>
                          </a:solidFill>
                          <a:effectLst/>
                          <a:latin typeface="Times New Roman" panose="02020603050405020304" pitchFamily="18" charset="0"/>
                        </a:rPr>
                        <a:t>Sethuraman, Raj, Cathy Cole and Dipak Jain, "Analyzing the Effect of Information Format and Task on Cutoff Search Strategies," </a:t>
                      </a:r>
                      <a:r>
                        <a:rPr lang="en-US" sz="1100" b="0" i="1" u="none" strike="noStrike">
                          <a:solidFill>
                            <a:srgbClr val="000000"/>
                          </a:solidFill>
                          <a:effectLst/>
                          <a:latin typeface="Times New Roman" panose="02020603050405020304" pitchFamily="18" charset="0"/>
                        </a:rPr>
                        <a:t>Journal of Consumer Psychology</a:t>
                      </a:r>
                      <a:r>
                        <a:rPr lang="en-US" sz="1100" b="0" i="0" u="none" strike="noStrike">
                          <a:solidFill>
                            <a:srgbClr val="000000"/>
                          </a:solidFill>
                          <a:effectLst/>
                          <a:latin typeface="Times New Roman" panose="02020603050405020304" pitchFamily="18" charset="0"/>
                        </a:rPr>
                        <a:t>, 3 (2), 103-136.</a:t>
                      </a:r>
                      <a:endParaRPr lang="en-US" sz="1100" b="0" i="0" u="none" strike="noStrike">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5</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1992</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a:solidFill>
                            <a:srgbClr val="000000"/>
                          </a:solidFill>
                          <a:effectLst/>
                          <a:latin typeface="Times New Roman" panose="02020603050405020304" pitchFamily="18" charset="0"/>
                        </a:rPr>
                        <a:t>Sethuraman, Raj and John Mittelstaedt, "Coupons and Private Labels: A Cross-Category Analysis of Grocery Products," </a:t>
                      </a:r>
                      <a:r>
                        <a:rPr lang="en-US" sz="1100" b="0" i="1" u="none" strike="noStrike">
                          <a:solidFill>
                            <a:srgbClr val="000000"/>
                          </a:solidFill>
                          <a:effectLst/>
                          <a:latin typeface="Times New Roman" panose="02020603050405020304" pitchFamily="18" charset="0"/>
                        </a:rPr>
                        <a:t>Psychology &amp; Marketing,</a:t>
                      </a:r>
                      <a:r>
                        <a:rPr lang="en-US" sz="1100" b="0" i="0" u="none" strike="noStrike">
                          <a:solidFill>
                            <a:srgbClr val="000000"/>
                          </a:solidFill>
                          <a:effectLst/>
                          <a:latin typeface="Times New Roman" panose="02020603050405020304" pitchFamily="18" charset="0"/>
                        </a:rPr>
                        <a:t> 9 (6), 487-500.</a:t>
                      </a:r>
                      <a:endParaRPr lang="en-US" sz="1100" b="0" i="0" u="none" strike="noStrike">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4</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1992</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ctr"/>
                      <a:r>
                        <a:rPr lang="en-US" sz="1100" b="0" i="0" u="none" strike="noStrike" dirty="0">
                          <a:solidFill>
                            <a:srgbClr val="000000"/>
                          </a:solidFill>
                          <a:effectLst/>
                          <a:latin typeface="Times New Roman" panose="02020603050405020304" pitchFamily="18" charset="0"/>
                        </a:rPr>
                        <a:t>Sethuraman, Raj, "The Effect of Marketplace Factors on Private Label Penetration in Grocery Products," </a:t>
                      </a:r>
                      <a:r>
                        <a:rPr lang="en-US" sz="1100" b="0" i="0" u="sng" strike="noStrike" dirty="0">
                          <a:solidFill>
                            <a:srgbClr val="000000"/>
                          </a:solidFill>
                          <a:effectLst/>
                          <a:latin typeface="Times New Roman" panose="02020603050405020304" pitchFamily="18" charset="0"/>
                        </a:rPr>
                        <a:t>Marketing Science Institute Working Paper </a:t>
                      </a:r>
                      <a:r>
                        <a:rPr lang="en-US" sz="1100" b="0" i="0" u="none" strike="noStrike" dirty="0">
                          <a:solidFill>
                            <a:srgbClr val="000000"/>
                          </a:solidFill>
                          <a:effectLst/>
                          <a:latin typeface="Times New Roman" panose="02020603050405020304" pitchFamily="18" charset="0"/>
                        </a:rPr>
                        <a:t>No. 92-128.</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1991</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a:solidFill>
                            <a:srgbClr val="000000"/>
                          </a:solidFill>
                          <a:effectLst/>
                          <a:latin typeface="Times New Roman" panose="02020603050405020304" pitchFamily="18" charset="0"/>
                        </a:rPr>
                        <a:t>Sethuraman, Raj and Gerard J. Tellis, "An Analysis of the Tradeoff Between Advertising and Price Discounting," </a:t>
                      </a:r>
                      <a:r>
                        <a:rPr lang="en-US" sz="1100" b="0" i="1" u="none" strike="noStrike">
                          <a:solidFill>
                            <a:srgbClr val="000000"/>
                          </a:solidFill>
                          <a:effectLst/>
                          <a:latin typeface="Times New Roman" panose="02020603050405020304" pitchFamily="18" charset="0"/>
                        </a:rPr>
                        <a:t>Journal of Marketing Research</a:t>
                      </a:r>
                      <a:r>
                        <a:rPr lang="en-US" sz="1100" b="0" i="0" u="none" strike="noStrike">
                          <a:solidFill>
                            <a:srgbClr val="000000"/>
                          </a:solidFill>
                          <a:effectLst/>
                          <a:latin typeface="Times New Roman" panose="02020603050405020304" pitchFamily="18" charset="0"/>
                        </a:rPr>
                        <a:t>, 28 (May), 160-174.</a:t>
                      </a:r>
                      <a:endParaRPr lang="en-US" sz="1100" b="0" i="0" u="none" strike="noStrike">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1991</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“Analysis of National Brand – Store Brand Competition,” Working Paper, University of Iowa, Iowa City, IA</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algn="ctr" fontAlgn="ctr"/>
                      <a:r>
                        <a:rPr lang="en-IN" sz="1100" b="0" i="0" u="none" strike="noStrike" dirty="0">
                          <a:solidFill>
                            <a:srgbClr val="000000"/>
                          </a:solidFill>
                          <a:effectLst/>
                          <a:latin typeface="Times New Roman" panose="02020603050405020304" pitchFamily="18" charset="0"/>
                        </a:rPr>
                        <a:t>1988</a:t>
                      </a:r>
                      <a:endParaRPr lang="en-IN" sz="11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l" fontAlgn="b"/>
                      <a:r>
                        <a:rPr lang="en-US" sz="1100" b="0" i="0" u="none" strike="noStrike" dirty="0">
                          <a:solidFill>
                            <a:srgbClr val="000000"/>
                          </a:solidFill>
                          <a:effectLst/>
                          <a:latin typeface="Times New Roman" panose="02020603050405020304" pitchFamily="18" charset="0"/>
                        </a:rPr>
                        <a:t>Sethuraman, Raj, James C. Anderson, and James A. </a:t>
                      </a:r>
                      <a:r>
                        <a:rPr lang="en-US" sz="1100" b="0" i="0" u="none" strike="noStrike" dirty="0" err="1">
                          <a:solidFill>
                            <a:srgbClr val="000000"/>
                          </a:solidFill>
                          <a:effectLst/>
                          <a:latin typeface="Times New Roman" panose="02020603050405020304" pitchFamily="18" charset="0"/>
                        </a:rPr>
                        <a:t>Narus</a:t>
                      </a:r>
                      <a:r>
                        <a:rPr lang="en-US" sz="1100" b="0" i="0" u="none" strike="noStrike" dirty="0">
                          <a:solidFill>
                            <a:srgbClr val="000000"/>
                          </a:solidFill>
                          <a:effectLst/>
                          <a:latin typeface="Times New Roman" panose="02020603050405020304" pitchFamily="18" charset="0"/>
                        </a:rPr>
                        <a:t>, "Partnership Advantage and its Determinants in a Distributor and Manufacturer Working Relationships," Journal of Business Research, 17 (4), 327-347</a:t>
                      </a:r>
                      <a:endParaRPr lang="en-US" sz="11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
        <p:nvSpPr>
          <p:cNvPr id="3" name="Rectangle 2"/>
          <p:cNvSpPr/>
          <p:nvPr/>
        </p:nvSpPr>
        <p:spPr>
          <a:xfrm>
            <a:off x="619680" y="3647006"/>
            <a:ext cx="4465453" cy="369332"/>
          </a:xfrm>
          <a:prstGeom prst="rect">
            <a:avLst/>
          </a:prstGeom>
        </p:spPr>
        <p:txBody>
          <a:bodyPr wrap="none">
            <a:spAutoFit/>
          </a:bodyPr>
          <a:lstStyle/>
          <a:p>
            <a:r>
              <a:rPr lang="en-US" b="1" dirty="0"/>
              <a:t>Research in Progress </a:t>
            </a:r>
            <a:r>
              <a:rPr lang="en-US" sz="1100" dirty="0"/>
              <a:t>– [put right after Research Publications]</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90001" y="1416272"/>
          <a:ext cx="10140854" cy="4450080"/>
        </p:xfrm>
        <a:graphic>
          <a:graphicData uri="http://schemas.openxmlformats.org/drawingml/2006/table">
            <a:tbl>
              <a:tblPr firstRow="1" bandRow="1">
                <a:tableStyleId>{5C22544A-7EE6-4342-B048-85BDC9FD1C3A}</a:tableStyleId>
              </a:tblPr>
              <a:tblGrid>
                <a:gridCol w="661294"/>
                <a:gridCol w="9479560"/>
              </a:tblGrid>
              <a:tr h="370840">
                <a:tc>
                  <a:txBody>
                    <a:bodyPr/>
                    <a:lstStyle/>
                    <a:p>
                      <a:pPr algn="ctr"/>
                      <a:r>
                        <a:rPr lang="en-IN" dirty="0"/>
                        <a:t>#</a:t>
                      </a:r>
                      <a:endParaRPr lang="en-IN" dirty="0"/>
                    </a:p>
                  </a:txBody>
                  <a:tcPr/>
                </a:tc>
                <a:tc>
                  <a:txBody>
                    <a:bodyPr/>
                    <a:lstStyle/>
                    <a:p>
                      <a:pPr algn="ctr"/>
                      <a:r>
                        <a:rPr lang="en-IN" dirty="0"/>
                        <a:t>Research Title</a:t>
                      </a:r>
                      <a:endParaRPr lang="en-IN" dirty="0"/>
                    </a:p>
                  </a:txBody>
                  <a:tcPr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Introducing Palate as a Driver of Consumer Choice and Recommending Marketing Strategies Conducive To Palate-Driven Choice</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2</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Product Price Level and Retail Price Promotions: An Empirics-First Analysis of Promotional Effect and Implications for Theory and Practice</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3</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10 Years of the </a:t>
                      </a:r>
                      <a:r>
                        <a:rPr lang="en-US" sz="1100" i="1" kern="1200" dirty="0">
                          <a:solidFill>
                            <a:schemeClr val="dk1"/>
                          </a:solidFill>
                          <a:effectLst/>
                          <a:latin typeface="Times New Roman" panose="02020603050405020304" pitchFamily="18" charset="0"/>
                          <a:ea typeface="+mn-ea"/>
                          <a:cs typeface="Times New Roman" panose="02020603050405020304" pitchFamily="18" charset="0"/>
                        </a:rPr>
                        <a:t>Journal of Retailing</a:t>
                      </a:r>
                      <a:r>
                        <a:rPr lang="en-US" sz="1100" kern="1200" dirty="0">
                          <a:solidFill>
                            <a:schemeClr val="dk1"/>
                          </a:solidFill>
                          <a:effectLst/>
                          <a:latin typeface="Times New Roman" panose="02020603050405020304" pitchFamily="18" charset="0"/>
                          <a:ea typeface="+mn-ea"/>
                          <a:cs typeface="Times New Roman" panose="02020603050405020304" pitchFamily="18" charset="0"/>
                        </a:rPr>
                        <a:t>: A Retrospective Outlook</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4</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The Many Faces of Private Labels: A Taxonomy of Private Label Strategies</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5</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Is there a Law of Numbers when it comes to Consumer Choice? An Experimental Analysis</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6</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The Effect of Product Assortment on Brand Choice in Retailing: An Analysis of Store and Panel Data</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7</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Crowning the Queen or King of Citation in Marketing!</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8</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A Review of Meta-Analysis in Marketing and  A Meta-analysis of the Impact of Digital Advertising</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9</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Inferring Attribute Dynamics from Brand Sales Data</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10</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Positioning Store Brands against National Brands: Get Close or Keep a Distance?</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r h="370840">
                <a:tc>
                  <a:txBody>
                    <a:bodyPr/>
                    <a:lstStyle/>
                    <a:p>
                      <a:pPr algn="ctr"/>
                      <a:r>
                        <a:rPr lang="en-IN" sz="1100" b="0" i="0" u="none" strike="noStrike" kern="1200" dirty="0">
                          <a:solidFill>
                            <a:srgbClr val="000000"/>
                          </a:solidFill>
                          <a:effectLst/>
                          <a:latin typeface="Times New Roman" panose="02020603050405020304" pitchFamily="18" charset="0"/>
                          <a:ea typeface="+mn-ea"/>
                          <a:cs typeface="+mn-cs"/>
                        </a:rPr>
                        <a:t>11</a:t>
                      </a:r>
                      <a:endParaRPr lang="en-IN" sz="1100" b="0" i="0" u="none" strike="noStrike" kern="1200" dirty="0">
                        <a:solidFill>
                          <a:srgbClr val="000000"/>
                        </a:solidFill>
                        <a:effectLst/>
                        <a:latin typeface="Times New Roman" panose="02020603050405020304" pitchFamily="18" charset="0"/>
                        <a:ea typeface="+mn-ea"/>
                        <a:cs typeface="+mn-cs"/>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defRPr/>
                      </a:pPr>
                      <a:r>
                        <a:rPr lang="en-US" sz="1100" kern="1200" dirty="0">
                          <a:solidFill>
                            <a:schemeClr val="dk1"/>
                          </a:solidFill>
                          <a:effectLst/>
                          <a:latin typeface="Times New Roman" panose="02020603050405020304" pitchFamily="18" charset="0"/>
                          <a:ea typeface="+mn-ea"/>
                          <a:cs typeface="Times New Roman" panose="02020603050405020304" pitchFamily="18" charset="0"/>
                        </a:rPr>
                        <a:t>The Effect of Consumer Brand Equity on Firm Brand Profitability</a:t>
                      </a:r>
                      <a:endParaRPr lang="en-US" sz="1100" kern="1200" dirty="0">
                        <a:solidFill>
                          <a:schemeClr val="dk1"/>
                        </a:solidFill>
                        <a:effectLst/>
                        <a:latin typeface="Times New Roman" panose="02020603050405020304" pitchFamily="18" charset="0"/>
                        <a:ea typeface="+mn-ea"/>
                        <a:cs typeface="Times New Roman" panose="02020603050405020304" pitchFamily="18" charset="0"/>
                      </a:endParaRPr>
                    </a:p>
                  </a:txBody>
                  <a:tcPr marL="7620" marR="7620" marT="7620" marB="0" anchor="ctr"/>
                </a:tc>
              </a:tr>
            </a:tbl>
          </a:graphicData>
        </a:graphic>
      </p:graphicFrame>
      <p:sp>
        <p:nvSpPr>
          <p:cNvPr id="3" name="Rectangle 2"/>
          <p:cNvSpPr/>
          <p:nvPr/>
        </p:nvSpPr>
        <p:spPr>
          <a:xfrm>
            <a:off x="790001" y="870250"/>
            <a:ext cx="2142702" cy="369332"/>
          </a:xfrm>
          <a:prstGeom prst="rect">
            <a:avLst/>
          </a:prstGeom>
        </p:spPr>
        <p:txBody>
          <a:bodyPr wrap="none">
            <a:spAutoFit/>
          </a:bodyPr>
          <a:lstStyle/>
          <a:p>
            <a:r>
              <a:rPr lang="en-US" b="1" dirty="0"/>
              <a:t>Research in Progress</a:t>
            </a:r>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20949</Words>
  <Application>WPS Presentation</Application>
  <PresentationFormat>Widescreen</PresentationFormat>
  <Paragraphs>924</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SimSun</vt:lpstr>
      <vt:lpstr>Wingdings</vt:lpstr>
      <vt:lpstr>Calibri</vt:lpstr>
      <vt:lpstr>Times New Roman</vt:lpstr>
      <vt:lpstr>CG Times</vt:lpstr>
      <vt:lpstr>Segoe Print</vt:lpstr>
      <vt:lpstr>Monotype Corsiva</vt:lpstr>
      <vt:lpstr>Mongolian Baiti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Sethuraman, Raj</dc:creator>
  <cp:lastModifiedBy>nikta</cp:lastModifiedBy>
  <cp:revision>140</cp:revision>
  <cp:lastPrinted>2023-08-02T19:49:00Z</cp:lastPrinted>
  <dcterms:created xsi:type="dcterms:W3CDTF">2023-08-02T17:19:00Z</dcterms:created>
  <dcterms:modified xsi:type="dcterms:W3CDTF">2024-03-12T21:49:30Z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ED01257B26FE4FDDB0E0FC36EF387486</vt:lpwstr>
  </property>
  <property fmtid="{D5CDD505-2E9C-101B-9397-08002B2CF9AE}" pid="3" name="KSOProductBuildVer">
    <vt:lpwstr>1033-11.2.0.11225</vt:lpwstr>
  </property>
</Properties>
</file>